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1" r:id="rId14"/>
    <p:sldId id="272" r:id="rId15"/>
    <p:sldId id="273" r:id="rId16"/>
    <p:sldId id="276" r:id="rId17"/>
    <p:sldId id="277" r:id="rId18"/>
    <p:sldId id="279" r:id="rId19"/>
    <p:sldId id="280" r:id="rId20"/>
    <p:sldId id="281" r:id="rId21"/>
    <p:sldId id="282" r:id="rId22"/>
    <p:sldId id="285" r:id="rId23"/>
    <p:sldId id="286" r:id="rId24"/>
  </p:sldIdLst>
  <p:sldSz cx="10693400" cy="7556500"/>
  <p:notesSz cx="10234613" cy="7102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E6"/>
    <a:srgbClr val="FF99CC"/>
    <a:srgbClr val="FF3399"/>
    <a:srgbClr val="FF7C80"/>
    <a:srgbClr val="AFDC7E"/>
    <a:srgbClr val="D9C1F1"/>
    <a:srgbClr val="BEF1F4"/>
    <a:srgbClr val="A827AB"/>
    <a:srgbClr val="A4AEF6"/>
    <a:srgbClr val="B07B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19" autoAdjust="0"/>
  </p:normalViewPr>
  <p:slideViewPr>
    <p:cSldViewPr>
      <p:cViewPr varScale="1">
        <p:scale>
          <a:sx n="48" d="100"/>
          <a:sy n="48" d="100"/>
        </p:scale>
        <p:origin x="-102" y="-78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7100590551181162"/>
          <c:y val="8.2500000000000046E-2"/>
          <c:w val="0.53113538932633297"/>
          <c:h val="0.80166666666666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dLbls>
            <c:dLbl>
              <c:idx val="0"/>
              <c:layout>
                <c:manualLayout>
                  <c:x val="-3.3637357830271315E-3"/>
                  <c:y val="4.31929133858269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0003608923884515E-2"/>
                  <c:y val="-2.9064829396325449E-2"/>
                </c:manualLayout>
              </c:layout>
              <c:showVal val="1"/>
            </c:dLbl>
            <c:dLbl>
              <c:idx val="2"/>
              <c:layout>
                <c:manualLayout>
                  <c:x val="4.3777777777777784E-2"/>
                  <c:y val="-1.7043832020997435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0.17979588389992046</c:v>
                </c:pt>
                <c:pt idx="1">
                  <c:v>1.8360798127729387E-2</c:v>
                </c:pt>
                <c:pt idx="2">
                  <c:v>0.80184331797235031</c:v>
                </c:pt>
              </c:numCache>
            </c:numRef>
          </c:val>
        </c:ser>
      </c:pie3DChart>
    </c:plotArea>
    <c:legend>
      <c:legendPos val="l"/>
      <c:legendEntry>
        <c:idx val="0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ayout>
        <c:manualLayout>
          <c:xMode val="edge"/>
          <c:yMode val="edge"/>
          <c:x val="4.4288932633420923E-2"/>
          <c:y val="0.55978372703412071"/>
          <c:w val="0.30648053368329042"/>
          <c:h val="0.37422519685039368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5.5555555555555455E-2"/>
          <c:y val="3.8485549749904202E-2"/>
          <c:w val="0.68121693121692406"/>
          <c:h val="0.666019417475740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Lbls>
            <c:dLbl>
              <c:idx val="0"/>
              <c:layout>
                <c:manualLayout>
                  <c:x val="1.4550160396617119E-2"/>
                  <c:y val="3.686417201546671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</a:t>
                    </a:r>
                    <a:r>
                      <a:rPr lang="ru-RU" dirty="0" smtClean="0"/>
                      <a:t>–625,2 тыс</a:t>
                    </a:r>
                    <a:r>
                      <a:rPr lang="ru-RU" dirty="0"/>
                      <a:t>. рублей</a:t>
                    </a:r>
                  </a:p>
                </c:rich>
              </c:tx>
              <c:dLblPos val="bestFit"/>
              <c:showCatName val="1"/>
            </c:dLbl>
            <c:dLbl>
              <c:idx val="1"/>
              <c:layout>
                <c:manualLayout>
                  <c:x val="8.6272445111027898E-2"/>
                  <c:y val="3.69278597456871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r>
                      <a:rPr lang="ru-RU" dirty="0" smtClean="0"/>
                      <a:t>– 4832,2 </a:t>
                    </a:r>
                    <a:r>
                      <a:rPr lang="ru-RU" dirty="0"/>
                      <a:t>тыс. рублей</a:t>
                    </a:r>
                  </a:p>
                </c:rich>
              </c:tx>
              <c:dLblPos val="bestFit"/>
              <c:showCatName val="1"/>
            </c:dLbl>
            <c:dLbl>
              <c:idx val="2"/>
              <c:layout>
                <c:manualLayout>
                  <c:x val="0"/>
                  <c:y val="-0.30910601054720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</a:t>
                    </a:r>
                    <a:r>
                      <a:rPr lang="ru-RU" baseline="0" dirty="0" smtClean="0"/>
                      <a:t> безопасность и правоохранительная деятельность </a:t>
                    </a:r>
                    <a:r>
                      <a:rPr lang="ru-RU" baseline="0" dirty="0" smtClean="0"/>
                      <a:t>4,3 </a:t>
                    </a:r>
                    <a:r>
                      <a:rPr lang="ru-RU" dirty="0" smtClean="0"/>
                      <a:t>тыс</a:t>
                    </a:r>
                    <a:r>
                      <a:rPr lang="ru-RU" dirty="0"/>
                      <a:t>. рублей</a:t>
                    </a:r>
                  </a:p>
                </c:rich>
              </c:tx>
              <c:dLblPos val="bestFit"/>
              <c:showCatName val="1"/>
            </c:dLbl>
            <c:dLbl>
              <c:idx val="3"/>
              <c:layout>
                <c:manualLayout>
                  <c:x val="0.10652824646919233"/>
                  <c:y val="-9.17958362000875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-                     </a:t>
                    </a:r>
                    <a:r>
                      <a:rPr lang="ru-RU" dirty="0" smtClean="0"/>
                      <a:t>2851,7 </a:t>
                    </a:r>
                    <a:r>
                      <a:rPr lang="ru-RU" dirty="0"/>
                      <a:t>тыс. рублей</a:t>
                    </a:r>
                  </a:p>
                </c:rich>
              </c:tx>
              <c:dLblPos val="bestFit"/>
              <c:showCatName val="1"/>
            </c:dLbl>
            <c:dLbl>
              <c:idx val="4"/>
              <c:layout>
                <c:manualLayout>
                  <c:x val="0.11652033079198447"/>
                  <c:y val="2.7826761950504798E-2"/>
                </c:manualLayout>
              </c:layout>
              <c:dLblPos val="bestFit"/>
              <c:showCatName val="1"/>
            </c:dLbl>
            <c:dLbl>
              <c:idx val="5"/>
              <c:layout>
                <c:manualLayout>
                  <c:x val="-9.7420114152397628E-3"/>
                  <c:y val="3.9956142265950595E-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0.13586968295629748"/>
                  <c:y val="9.9168158508837256E-2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0.30308700995709204"/>
                  <c:y val="0.11946487271615414"/>
                </c:manualLayout>
              </c:layout>
              <c:dLblPos val="bestFit"/>
              <c:showCatName val="1"/>
            </c:dLbl>
            <c:dLbl>
              <c:idx val="8"/>
              <c:layout>
                <c:manualLayout>
                  <c:x val="8.9897096196308798E-2"/>
                  <c:y val="0.16178538847692792"/>
                </c:manualLayout>
              </c:layout>
              <c:dLblPos val="bestFit"/>
              <c:showCatName val="1"/>
            </c:dLbl>
            <c:dLbl>
              <c:idx val="9"/>
              <c:layout>
                <c:manualLayout>
                  <c:x val="-0.12831468983043906"/>
                  <c:y val="0.1558525087276712"/>
                </c:manualLayout>
              </c:layout>
              <c:dLblPos val="bestFit"/>
              <c:showCatName val="1"/>
            </c:dLbl>
            <c:dLbl>
              <c:idx val="10"/>
              <c:layout>
                <c:manualLayout>
                  <c:x val="-0.23020789068033304"/>
                  <c:y val="6.6157225492444516E-2"/>
                </c:manualLayout>
              </c:layout>
              <c:dLblPos val="bestFit"/>
              <c:showCatName val="1"/>
            </c:dLbl>
            <c:dLbl>
              <c:idx val="11"/>
              <c:layout>
                <c:manualLayout>
                  <c:x val="-0.15757301170686996"/>
                  <c:y val="-2.9445659098437937E-2"/>
                </c:manualLayout>
              </c:layout>
              <c:dLblPos val="bestFit"/>
              <c:showCatName val="1"/>
            </c:dLbl>
            <c:dLblPos val="ctr"/>
            <c:showCatName val="1"/>
          </c:dLbls>
          <c:cat>
            <c:strRef>
              <c:f>Лист1!$A$2:$A$9</c:f>
              <c:strCache>
                <c:ptCount val="8"/>
                <c:pt idx="0">
                  <c:v>Жилищно-коммунальное хозяйство - 625,2 тыс. рублей</c:v>
                </c:pt>
                <c:pt idx="1">
                  <c:v>Общегосударственные вопросы - 4832,2 тыс. рублей</c:v>
                </c:pt>
                <c:pt idx="2">
                  <c:v>Культура, кинематография - 2851,7 тыс. рублей</c:v>
                </c:pt>
                <c:pt idx="3">
                  <c:v>Национальная безопасность и правоохранительная деятельность - 43,3 тыс. рублей</c:v>
                </c:pt>
                <c:pt idx="4">
                  <c:v>национальная экономика</c:v>
                </c:pt>
                <c:pt idx="5">
                  <c:v>Национальная оборона - 83,3.0 тыс. рублей</c:v>
                </c:pt>
                <c:pt idx="6">
                  <c:v>Социальная политика - 64 тыс. рублей</c:v>
                </c:pt>
                <c:pt idx="7">
                  <c:v>Образование - 17 тыс. рублей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625.20000000000005</c:v>
                </c:pt>
                <c:pt idx="1">
                  <c:v>4832.2</c:v>
                </c:pt>
                <c:pt idx="2">
                  <c:v>2851.7</c:v>
                </c:pt>
                <c:pt idx="3">
                  <c:v>43.3</c:v>
                </c:pt>
                <c:pt idx="4">
                  <c:v>9.9</c:v>
                </c:pt>
                <c:pt idx="5">
                  <c:v>83.3</c:v>
                </c:pt>
                <c:pt idx="6">
                  <c:v>64</c:v>
                </c:pt>
                <c:pt idx="7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Жилищно-коммунальное хозяйство - 625,2 тыс. рублей</c:v>
                </c:pt>
                <c:pt idx="1">
                  <c:v>Общегосударственные вопросы - 4832,2 тыс. рублей</c:v>
                </c:pt>
                <c:pt idx="2">
                  <c:v>Культура, кинематография - 2851,7 тыс. рублей</c:v>
                </c:pt>
                <c:pt idx="3">
                  <c:v>Национальная безопасность и правоохранительная деятельность - 43,3 тыс. рублей</c:v>
                </c:pt>
                <c:pt idx="4">
                  <c:v>национальная экономика</c:v>
                </c:pt>
                <c:pt idx="5">
                  <c:v>Национальная оборона - 83,3.0 тыс. рублей</c:v>
                </c:pt>
                <c:pt idx="6">
                  <c:v>Социальная политика - 64 тыс. рублей</c:v>
                </c:pt>
                <c:pt idx="7">
                  <c:v>Образование - 17 тыс. рублей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Жилищно-коммунальное хозяйство - 625,2 тыс. рублей</c:v>
                </c:pt>
                <c:pt idx="1">
                  <c:v>Общегосударственные вопросы - 4832,2 тыс. рублей</c:v>
                </c:pt>
                <c:pt idx="2">
                  <c:v>Культура, кинематография - 2851,7 тыс. рублей</c:v>
                </c:pt>
                <c:pt idx="3">
                  <c:v>Национальная безопасность и правоохранительная деятельность - 43,3 тыс. рублей</c:v>
                </c:pt>
                <c:pt idx="4">
                  <c:v>национальная экономика</c:v>
                </c:pt>
                <c:pt idx="5">
                  <c:v>Национальная оборона - 83,3.0 тыс. рублей</c:v>
                </c:pt>
                <c:pt idx="6">
                  <c:v>Социальная политика - 64 тыс. рублей</c:v>
                </c:pt>
                <c:pt idx="7">
                  <c:v>Образование - 17 тыс. рублей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9.4331737944521633E-3"/>
                  <c:y val="-3.9215686274509803E-2"/>
                </c:manualLayout>
              </c:layout>
              <c:showVal val="1"/>
            </c:dLbl>
            <c:dLbl>
              <c:idx val="1"/>
              <c:layout>
                <c:manualLayout>
                  <c:x val="2.5608563635427942E-3"/>
                  <c:y val="-3.137254901960785E-2"/>
                </c:manualLayout>
              </c:layout>
              <c:showVal val="1"/>
            </c:dLbl>
            <c:dLbl>
              <c:idx val="2"/>
              <c:layout>
                <c:manualLayout>
                  <c:x val="3.9980009995002497E-3"/>
                  <c:y val="-3.137254901960785E-2"/>
                </c:manualLayout>
              </c:layout>
              <c:showVal val="1"/>
            </c:dLbl>
            <c:dLbl>
              <c:idx val="3"/>
              <c:layout>
                <c:manualLayout>
                  <c:x val="3.7981009495252412E-2"/>
                  <c:y val="-3.137254901960785E-2"/>
                </c:manualLayout>
              </c:layout>
              <c:showVal val="1"/>
            </c:dLbl>
            <c:dLbl>
              <c:idx val="4"/>
              <c:layout>
                <c:manualLayout>
                  <c:x val="2.1989005497251416E-2"/>
                  <c:y val="-1.568627450980392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1652</c:v>
                </c:pt>
                <c:pt idx="1">
                  <c:v>2048.6999999999998</c:v>
                </c:pt>
                <c:pt idx="2">
                  <c:v>1809</c:v>
                </c:pt>
                <c:pt idx="3">
                  <c:v>2019.7</c:v>
                </c:pt>
                <c:pt idx="4">
                  <c:v>2319.1</c:v>
                </c:pt>
                <c:pt idx="5">
                  <c:v>2851.7</c:v>
                </c:pt>
              </c:numCache>
            </c:numRef>
          </c:val>
        </c:ser>
        <c:shape val="box"/>
        <c:axId val="99236864"/>
        <c:axId val="99238656"/>
        <c:axId val="0"/>
      </c:bar3DChart>
      <c:catAx>
        <c:axId val="99236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238656"/>
        <c:crosses val="autoZero"/>
        <c:auto val="1"/>
        <c:lblAlgn val="ctr"/>
        <c:lblOffset val="100"/>
      </c:catAx>
      <c:valAx>
        <c:axId val="9923865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236864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801509186351706"/>
          <c:y val="9.2378452693413327E-2"/>
          <c:w val="0.42119313210848641"/>
          <c:h val="0.792834131027739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7"/>
          <c:dPt>
            <c:idx val="0"/>
            <c:explosion val="2"/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Финансовое обеспечение выполнения муниципальных услуг домам культуры - 2776,5 тыс. рублей</c:v>
                </c:pt>
                <c:pt idx="1">
                  <c:v>Другие вопросы в области культуры и кинематографии - 75,2 тыс. рублей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2776.5</c:v>
                </c:pt>
                <c:pt idx="1">
                  <c:v>75.2</c:v>
                </c:pt>
              </c:numCache>
            </c:numRef>
          </c:val>
        </c:ser>
        <c:firstSliceAng val="0"/>
        <c:holeSize val="38"/>
      </c:doughnutChart>
    </c:plotArea>
    <c:legend>
      <c:legendPos val="r"/>
      <c:layout>
        <c:manualLayout>
          <c:xMode val="edge"/>
          <c:yMode val="edge"/>
          <c:x val="0.5737410948631485"/>
          <c:y val="3.5023269150179802E-2"/>
          <c:w val="0.41435414323209863"/>
          <c:h val="0.9299531676187536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580971128608927E-2"/>
          <c:y val="1.6951443569553807E-2"/>
          <c:w val="0.92252362204724359"/>
          <c:h val="0.8607961504811917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714304461942257E-3"/>
                  <c:y val="-7.5115923009623858E-2"/>
                </c:manualLayout>
              </c:layout>
              <c:showVal val="1"/>
            </c:dLbl>
            <c:dLbl>
              <c:idx val="1"/>
              <c:layout>
                <c:manualLayout>
                  <c:x val="3.5114173228346455E-3"/>
                  <c:y val="-0.1778764216972879"/>
                </c:manualLayout>
              </c:layout>
              <c:showVal val="1"/>
            </c:dLbl>
            <c:dLbl>
              <c:idx val="2"/>
              <c:layout>
                <c:manualLayout>
                  <c:x val="8.9338582677165358E-3"/>
                  <c:y val="-0.32231496062992293"/>
                </c:manualLayout>
              </c:layout>
              <c:showVal val="1"/>
            </c:dLbl>
            <c:dLbl>
              <c:idx val="3"/>
              <c:layout>
                <c:manualLayout>
                  <c:x val="-5.4841207349081511E-3"/>
                  <c:y val="-0.34174212598425263"/>
                </c:manualLayout>
              </c:layout>
              <c:showVal val="1"/>
            </c:dLbl>
            <c:dLbl>
              <c:idx val="4"/>
              <c:layout>
                <c:manualLayout>
                  <c:x val="1.4503937007874015E-3"/>
                  <c:y val="-0.36395844269466415"/>
                </c:manualLayout>
              </c:layout>
              <c:showVal val="1"/>
            </c:dLbl>
            <c:dLbl>
              <c:idx val="5"/>
              <c:layout>
                <c:manualLayout>
                  <c:x val="-1.8829396325458101E-3"/>
                  <c:y val="-0.35008705161854781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46.5</c:v>
                </c:pt>
                <c:pt idx="1">
                  <c:v>52.2</c:v>
                </c:pt>
                <c:pt idx="2">
                  <c:v>54.5</c:v>
                </c:pt>
                <c:pt idx="3">
                  <c:v>57.4</c:v>
                </c:pt>
                <c:pt idx="4">
                  <c:v>59.8</c:v>
                </c:pt>
                <c:pt idx="5" formatCode="0.0">
                  <c:v>64</c:v>
                </c:pt>
              </c:numCache>
            </c:numRef>
          </c:val>
        </c:ser>
        <c:overlap val="100"/>
        <c:axId val="99206272"/>
        <c:axId val="99207808"/>
      </c:barChart>
      <c:catAx>
        <c:axId val="99206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207808"/>
        <c:crosses val="autoZero"/>
        <c:auto val="1"/>
        <c:lblAlgn val="ctr"/>
        <c:lblOffset val="100"/>
      </c:catAx>
      <c:valAx>
        <c:axId val="99207808"/>
        <c:scaling>
          <c:orientation val="minMax"/>
          <c:max val="150"/>
          <c:min val="0"/>
        </c:scaling>
        <c:axPos val="l"/>
        <c:majorGridlines/>
        <c:numFmt formatCode="0.0" sourceLinked="1"/>
        <c:tickLblPos val="nextTo"/>
        <c:crossAx val="9920627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7"/>
          <c:dLbls>
            <c:dLbl>
              <c:idx val="0"/>
              <c:layout>
                <c:manualLayout>
                  <c:x val="2.7472527472527718E-2"/>
                  <c:y val="-0.16456759026028547"/>
                </c:manualLayout>
              </c:layout>
              <c:showPercent val="1"/>
            </c:dLbl>
            <c:dLbl>
              <c:idx val="1"/>
              <c:layout>
                <c:manualLayout>
                  <c:x val="7.5091575091575019E-2"/>
                  <c:y val="-0.14105793450881621"/>
                </c:manualLayout>
              </c:layout>
              <c:showPercent val="1"/>
            </c:dLbl>
            <c:dLbl>
              <c:idx val="2"/>
              <c:layout>
                <c:manualLayout>
                  <c:x val="2.0146520146520148E-2"/>
                  <c:y val="0.16456759026028536"/>
                </c:manualLayout>
              </c:layout>
              <c:showPercent val="1"/>
            </c:dLbl>
            <c:dLbl>
              <c:idx val="3"/>
              <c:layout>
                <c:manualLayout>
                  <c:x val="-9.5238095238095247E-2"/>
                  <c:y val="-0.11083123425692699"/>
                </c:manualLayout>
              </c:layout>
              <c:showPercent val="1"/>
            </c:dLbl>
            <c:dLbl>
              <c:idx val="4"/>
              <c:layout>
                <c:manualLayout>
                  <c:x val="-2.5641025641025814E-2"/>
                  <c:y val="-0.16456759026028547"/>
                </c:manualLayout>
              </c:layout>
              <c:showPercent val="1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</c:f>
              <c:strCache>
                <c:ptCount val="1"/>
                <c:pt idx="0">
                  <c:v>Пенсионное обеспечение - 64 тыс. рублей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64</c:v>
                </c:pt>
              </c:numCache>
            </c:numRef>
          </c:val>
        </c:ser>
        <c:firstSliceAng val="0"/>
        <c:holeSize val="38"/>
      </c:doughnutChart>
    </c:plotArea>
    <c:legend>
      <c:legendPos val="r"/>
      <c:layout>
        <c:manualLayout>
          <c:xMode val="edge"/>
          <c:yMode val="edge"/>
          <c:x val="0.57374109486314884"/>
          <c:y val="3.5023269150179802E-2"/>
          <c:w val="0.41435414323209885"/>
          <c:h val="0.9299531676187536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379950109745814E-2"/>
          <c:y val="0.12280387661286495"/>
          <c:w val="0.78211830218168099"/>
          <c:h val="0.813210792677814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6.7953505723510499E-2"/>
                  <c:y val="-1.6300547158136901E-2"/>
                </c:manualLayout>
              </c:layout>
              <c:showVal val="1"/>
            </c:dLbl>
            <c:dLbl>
              <c:idx val="1"/>
              <c:layout>
                <c:manualLayout>
                  <c:x val="0.17618445113827191"/>
                  <c:y val="-0.25564774617113256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соц.сфера</c:v>
                </c:pt>
                <c:pt idx="1">
                  <c:v>иное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0.34399999999999997</c:v>
                </c:pt>
                <c:pt idx="1">
                  <c:v>0.65600000000000003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1272240702532601E-2"/>
          <c:y val="8.8028854161283865E-2"/>
          <c:w val="0.77384660250802917"/>
          <c:h val="0.703274843453562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Lbls>
            <c:dLbl>
              <c:idx val="0"/>
              <c:layout>
                <c:manualLayout>
                  <c:x val="-0.12917837024757867"/>
                  <c:y val="-0.18062893823665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1.6160406849728716E-3"/>
                  <c:y val="1.65729845567057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8.1687650006316057E-5"/>
                  <c:y val="-1.5368976033356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9.7559720239648526E-2"/>
                  <c:y val="-0.1027563970234057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</a:t>
                    </a:r>
                    <a:r>
                      <a:rPr lang="ru-RU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Percent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6249.7</c:v>
                </c:pt>
                <c:pt idx="1">
                  <c:v>83.5</c:v>
                </c:pt>
                <c:pt idx="2">
                  <c:v>313.60000000000002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2899346645996763"/>
          <c:y val="0.18614271530665408"/>
          <c:w val="0.16320926258486787"/>
          <c:h val="0.56529259685235689"/>
        </c:manualLayout>
      </c:layout>
      <c:txPr>
        <a:bodyPr/>
        <a:lstStyle/>
        <a:p>
          <a:pPr>
            <a:defRPr sz="14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Бюджет </a:t>
            </a:r>
            <a:r>
              <a:rPr lang="ru-RU" dirty="0" smtClean="0"/>
              <a:t>Титовского сельского </a:t>
            </a:r>
            <a:r>
              <a:rPr lang="ru-RU" dirty="0"/>
              <a:t>поселения </a:t>
            </a:r>
            <a:r>
              <a:rPr lang="ru-RU" dirty="0" smtClean="0"/>
              <a:t>Миллеровского </a:t>
            </a:r>
            <a:r>
              <a:rPr lang="ru-RU" dirty="0"/>
              <a:t>района</a:t>
            </a:r>
          </a:p>
        </c:rich>
      </c:tx>
      <c:layout>
        <c:manualLayout>
          <c:xMode val="edge"/>
          <c:yMode val="edge"/>
          <c:x val="0.13368401866433363"/>
          <c:y val="4.1730643044619424E-2"/>
        </c:manualLayout>
      </c:layout>
    </c:title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3079309853710162E-2"/>
          <c:y val="1.8638633712452609E-2"/>
          <c:w val="0.90124437933630386"/>
          <c:h val="0.899467852777940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Титовского сельского поселения Миллеровского района</c:v>
                </c:pt>
              </c:strCache>
            </c:strRef>
          </c:tx>
          <c:spPr>
            <a:solidFill>
              <a:srgbClr val="004DE6"/>
            </a:solidFill>
          </c:spPr>
          <c:dLbls>
            <c:dLbl>
              <c:idx val="0"/>
              <c:layout>
                <c:manualLayout>
                  <c:x val="6.9767441860465587E-2"/>
                  <c:y val="-0.10512102653835004"/>
                </c:manualLayout>
              </c:layout>
              <c:showVal val="1"/>
            </c:dLbl>
            <c:dLbl>
              <c:idx val="1"/>
              <c:layout>
                <c:manualLayout>
                  <c:x val="5.6447631546056899E-2"/>
                  <c:y val="-0.21647929425488491"/>
                </c:manualLayout>
              </c:layout>
              <c:showVal val="1"/>
            </c:dLbl>
            <c:dLbl>
              <c:idx val="2"/>
              <c:layout>
                <c:manualLayout>
                  <c:x val="7.2351421188630971E-2"/>
                  <c:y val="-0.11669491834354052"/>
                </c:manualLayout>
              </c:layout>
              <c:showVal val="1"/>
            </c:dLbl>
            <c:dLbl>
              <c:idx val="3"/>
              <c:layout>
                <c:manualLayout>
                  <c:x val="7.4935424738574424E-2"/>
                  <c:y val="-0.32880996646252642"/>
                </c:manualLayout>
              </c:layout>
              <c:showVal val="1"/>
            </c:dLbl>
            <c:dLbl>
              <c:idx val="4"/>
              <c:layout>
                <c:manualLayout>
                  <c:x val="7.2351421188630971E-2"/>
                  <c:y val="-0.11342592592592612"/>
                </c:manualLayout>
              </c:layout>
              <c:showVal val="1"/>
            </c:dLbl>
            <c:dLbl>
              <c:idx val="5"/>
              <c:layout>
                <c:manualLayout>
                  <c:x val="7.6227390180878554E-2"/>
                  <c:y val="-0.15046296296296427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7318.7</c:v>
                </c:pt>
                <c:pt idx="1">
                  <c:v>8874.4</c:v>
                </c:pt>
                <c:pt idx="2">
                  <c:v>8678.2000000000007</c:v>
                </c:pt>
                <c:pt idx="3">
                  <c:v>6915.5</c:v>
                </c:pt>
                <c:pt idx="4">
                  <c:v>8601.5</c:v>
                </c:pt>
                <c:pt idx="5">
                  <c:v>8289.4</c:v>
                </c:pt>
              </c:numCache>
            </c:numRef>
          </c:val>
        </c:ser>
        <c:shape val="cylinder"/>
        <c:axId val="87542016"/>
        <c:axId val="87564288"/>
        <c:axId val="0"/>
      </c:bar3DChart>
      <c:catAx>
        <c:axId val="87542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564288"/>
        <c:crosses val="autoZero"/>
        <c:auto val="1"/>
        <c:lblAlgn val="ctr"/>
        <c:lblOffset val="100"/>
      </c:catAx>
      <c:valAx>
        <c:axId val="87564288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7542016"/>
        <c:crosses val="autoZero"/>
        <c:crossBetween val="between"/>
        <c:majorUnit val="10000"/>
        <c:minorUnit val="1000"/>
      </c:valAx>
    </c:plotArea>
    <c:legend>
      <c:legendPos val="r"/>
      <c:layout>
        <c:manualLayout>
          <c:xMode val="edge"/>
          <c:yMode val="edge"/>
          <c:x val="0.65779475482231464"/>
          <c:y val="0.13995024059492625"/>
          <c:w val="0.27259394659000924"/>
          <c:h val="7.4801326917468824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2.6854649211144692E-3"/>
                  <c:y val="9.7972593440475294E-17"/>
                </c:manualLayout>
              </c:layout>
              <c:showVal val="1"/>
            </c:dLbl>
            <c:dLbl>
              <c:idx val="1"/>
              <c:layout>
                <c:manualLayout>
                  <c:x val="-5.3710355691943424E-3"/>
                  <c:y val="-4.5424181696726802E-2"/>
                </c:manualLayout>
              </c:layout>
              <c:showVal val="1"/>
            </c:dLbl>
            <c:dLbl>
              <c:idx val="2"/>
              <c:layout>
                <c:manualLayout>
                  <c:x val="1.0741859684457932E-2"/>
                  <c:y val="-1.3360263834756126E-2"/>
                </c:manualLayout>
              </c:layout>
              <c:showVal val="1"/>
            </c:dLbl>
            <c:dLbl>
              <c:idx val="3"/>
              <c:layout>
                <c:manualLayout>
                  <c:x val="5.3709298422289393E-3"/>
                  <c:y val="-2.672010688042758E-3"/>
                </c:manualLayout>
              </c:layout>
              <c:showVal val="1"/>
            </c:dLbl>
            <c:dLbl>
              <c:idx val="4"/>
              <c:layout>
                <c:manualLayout>
                  <c:x val="1.3427324605572381E-3"/>
                  <c:y val="-2.6722210825850692E-3"/>
                </c:manualLayout>
              </c:layout>
              <c:showVal val="1"/>
            </c:dLbl>
            <c:dLbl>
              <c:idx val="5"/>
              <c:layout>
                <c:manualLayout>
                  <c:x val="1.6112789526686811E-2"/>
                  <c:y val="-8.0162424586706221E-3"/>
                </c:manualLayout>
              </c:layout>
              <c:showVal val="1"/>
            </c:dLbl>
            <c:dLbl>
              <c:idx val="6"/>
              <c:layout>
                <c:manualLayout>
                  <c:x val="1.3427218878607041E-2"/>
                  <c:y val="-2.4048096192384797E-2"/>
                </c:manualLayout>
              </c:layout>
              <c:showVal val="1"/>
            </c:dLbl>
            <c:spPr>
              <a:effectLst>
                <a:glow rad="101600">
                  <a:schemeClr val="bg1">
                    <a:alpha val="40000"/>
                  </a:schemeClr>
                </a:glow>
              </a:effectLst>
            </c:sp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1663.3</c:v>
                </c:pt>
                <c:pt idx="1">
                  <c:v>1765.3</c:v>
                </c:pt>
                <c:pt idx="2">
                  <c:v>2024.5</c:v>
                </c:pt>
                <c:pt idx="3">
                  <c:v>3026.8</c:v>
                </c:pt>
                <c:pt idx="4">
                  <c:v>3674.3</c:v>
                </c:pt>
                <c:pt idx="5">
                  <c:v>1688.1</c:v>
                </c:pt>
                <c:pt idx="6">
                  <c:v>1891.2</c:v>
                </c:pt>
                <c:pt idx="7">
                  <c:v>1642.6</c:v>
                </c:pt>
              </c:numCache>
            </c:numRef>
          </c:val>
        </c:ser>
        <c:shape val="box"/>
        <c:axId val="87762816"/>
        <c:axId val="87764352"/>
        <c:axId val="0"/>
      </c:bar3DChart>
      <c:catAx>
        <c:axId val="87762816"/>
        <c:scaling>
          <c:orientation val="minMax"/>
        </c:scaling>
        <c:axPos val="b"/>
        <c:numFmt formatCode="General" sourceLinked="1"/>
        <c:tickLblPos val="nextTo"/>
        <c:crossAx val="87764352"/>
        <c:crosses val="autoZero"/>
        <c:auto val="1"/>
        <c:lblAlgn val="ctr"/>
        <c:lblOffset val="100"/>
      </c:catAx>
      <c:valAx>
        <c:axId val="8776435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87762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4755539278520494E-2"/>
          <c:y val="3.8428803269820282E-2"/>
          <c:w val="0.82630897881950804"/>
          <c:h val="0.8842006772054256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3.875867260778449E-3"/>
                  <c:y val="-1.2722846667067534E-2"/>
                </c:manualLayout>
              </c:layout>
              <c:showVal val="1"/>
            </c:dLbl>
            <c:dLbl>
              <c:idx val="1"/>
              <c:layout>
                <c:manualLayout>
                  <c:x val="7.7517345215568981E-3"/>
                  <c:y val="-2.0356234096692107E-2"/>
                </c:manualLayout>
              </c:layout>
              <c:showVal val="1"/>
            </c:dLbl>
            <c:dLbl>
              <c:idx val="2"/>
              <c:layout>
                <c:manualLayout>
                  <c:x val="5.167958656330734E-3"/>
                  <c:y val="-2.5445292620864409E-3"/>
                </c:manualLayout>
              </c:layout>
              <c:showVal val="1"/>
            </c:dLbl>
            <c:dLbl>
              <c:idx val="3"/>
              <c:layout>
                <c:manualLayout>
                  <c:x val="1.0335917312661499E-2"/>
                  <c:y val="-0.15267175572519084"/>
                </c:manualLayout>
              </c:layout>
              <c:showVal val="1"/>
            </c:dLbl>
            <c:dLbl>
              <c:idx val="4"/>
              <c:layout>
                <c:manualLayout>
                  <c:x val="1.1627805245274739E-2"/>
                  <c:y val="-5.0890585241730509E-3"/>
                </c:manualLayout>
              </c:layout>
              <c:showVal val="1"/>
            </c:dLbl>
            <c:dLbl>
              <c:idx val="5"/>
              <c:layout>
                <c:manualLayout>
                  <c:x val="1.5503875968992295E-2"/>
                  <c:y val="-7.633587786259543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5294.2</c:v>
                </c:pt>
                <c:pt idx="1">
                  <c:v>5847.6</c:v>
                </c:pt>
                <c:pt idx="2">
                  <c:v>5003.9000000000005</c:v>
                </c:pt>
                <c:pt idx="3">
                  <c:v>5227.4000000000005</c:v>
                </c:pt>
                <c:pt idx="4">
                  <c:v>6710.3</c:v>
                </c:pt>
                <c:pt idx="5">
                  <c:v>6710.3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1678569248611384E-3"/>
                  <c:y val="-4.3256997455470833E-2"/>
                </c:manualLayout>
              </c:layout>
              <c:showVal val="1"/>
            </c:dLbl>
            <c:dLbl>
              <c:idx val="1"/>
              <c:layout>
                <c:manualLayout>
                  <c:x val="9.0439276485788107E-3"/>
                  <c:y val="-9.414778305383581E-2"/>
                </c:manualLayout>
              </c:layout>
              <c:showVal val="1"/>
            </c:dLbl>
            <c:dLbl>
              <c:idx val="2"/>
              <c:layout>
                <c:manualLayout>
                  <c:x val="7.7519379844961525E-3"/>
                  <c:y val="-5.8524173027989797E-2"/>
                </c:manualLayout>
              </c:layout>
              <c:showVal val="1"/>
            </c:dLbl>
            <c:dLbl>
              <c:idx val="3"/>
              <c:layout>
                <c:manualLayout>
                  <c:x val="1.0335917312661499E-2"/>
                  <c:y val="-0.11704834605597966"/>
                </c:manualLayout>
              </c:layout>
              <c:showVal val="1"/>
            </c:dLbl>
            <c:dLbl>
              <c:idx val="4"/>
              <c:layout>
                <c:manualLayout>
                  <c:x val="1.0335815581191956E-2"/>
                  <c:y val="-5.5979643765903295E-2"/>
                </c:manualLayout>
              </c:layout>
              <c:showVal val="1"/>
            </c:dLbl>
            <c:dLbl>
              <c:idx val="5"/>
              <c:layout>
                <c:manualLayout>
                  <c:x val="1.6795865633074943E-2"/>
                  <c:y val="-7.633587786259543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2024.5</c:v>
                </c:pt>
                <c:pt idx="1">
                  <c:v>3026.8</c:v>
                </c:pt>
                <c:pt idx="2">
                  <c:v>3674.3</c:v>
                </c:pt>
                <c:pt idx="3">
                  <c:v>1688.1</c:v>
                </c:pt>
                <c:pt idx="4">
                  <c:v>1891.2</c:v>
                </c:pt>
                <c:pt idx="5">
                  <c:v>1642.6</c:v>
                </c:pt>
              </c:numCache>
            </c:numRef>
          </c:val>
        </c:ser>
        <c:shape val="cylinder"/>
        <c:axId val="87839872"/>
        <c:axId val="87841408"/>
        <c:axId val="0"/>
      </c:bar3DChart>
      <c:catAx>
        <c:axId val="87839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841408"/>
        <c:crosses val="autoZero"/>
        <c:auto val="1"/>
        <c:lblAlgn val="ctr"/>
        <c:lblOffset val="100"/>
      </c:catAx>
      <c:valAx>
        <c:axId val="87841408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783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09756047935871"/>
          <c:y val="6.9763579170924434E-2"/>
          <c:w val="0.12715050153614518"/>
          <c:h val="0.6772667347879175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8536013452415584E-2"/>
          <c:y val="0.10086647679678352"/>
          <c:w val="0.41716955173298331"/>
          <c:h val="0.899133523203216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Lbls>
            <c:dLbl>
              <c:idx val="0"/>
              <c:layout>
                <c:manualLayout>
                  <c:x val="4.6558622422937505E-2"/>
                  <c:y val="4.8288155469927763E-2"/>
                </c:manualLayout>
              </c:layout>
              <c:showVal val="1"/>
            </c:dLbl>
            <c:dLbl>
              <c:idx val="1"/>
              <c:layout>
                <c:manualLayout>
                  <c:x val="1.1301272434726509E-2"/>
                  <c:y val="-3.1685039370078792E-2"/>
                </c:manualLayout>
              </c:layout>
              <c:showVal val="1"/>
            </c:dLbl>
            <c:dLbl>
              <c:idx val="2"/>
              <c:layout>
                <c:manualLayout>
                  <c:x val="-2.1987133148336714E-3"/>
                  <c:y val="-1.267437315016474E-3"/>
                </c:manualLayout>
              </c:layout>
              <c:showVal val="1"/>
            </c:dLbl>
            <c:dLbl>
              <c:idx val="3"/>
              <c:layout>
                <c:manualLayout>
                  <c:x val="-1.7503478402810871E-2"/>
                  <c:y val="-2.46393192786386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496666692577235E-3"/>
                  <c:y val="-2.8515155363644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460413573673479E-2"/>
                  <c:y val="-4.8902217010107933E-2"/>
                </c:manualLayout>
              </c:layout>
              <c:showVal val="1"/>
            </c:dLbl>
            <c:dLbl>
              <c:idx val="6"/>
              <c:layout>
                <c:manualLayout>
                  <c:x val="4.8344953919259602E-2"/>
                  <c:y val="-3.1914893617021281E-2"/>
                </c:manualLayout>
              </c:layout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- 20,6%</c:v>
                </c:pt>
                <c:pt idx="1">
                  <c:v>Налог на имущество физических лиц - 1,1%</c:v>
                </c:pt>
                <c:pt idx="2">
                  <c:v>Земельный налог - 63,2%</c:v>
                </c:pt>
                <c:pt idx="3">
                  <c:v>Налоги на совокупный доход - 0,7%</c:v>
                </c:pt>
                <c:pt idx="4">
                  <c:v>Доходы от использования имущества находящегося в государственной и муниципальной собственности - 9,1%</c:v>
                </c:pt>
                <c:pt idx="5">
                  <c:v>Госпошлина - 5%</c:v>
                </c:pt>
                <c:pt idx="6">
                  <c:v>Остальные доходы - 0,2%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338.8</c:v>
                </c:pt>
                <c:pt idx="1">
                  <c:v>18.600000000000001</c:v>
                </c:pt>
                <c:pt idx="2">
                  <c:v>1038.9000000000001</c:v>
                </c:pt>
                <c:pt idx="3">
                  <c:v>12</c:v>
                </c:pt>
                <c:pt idx="4">
                  <c:v>149.6</c:v>
                </c:pt>
                <c:pt idx="5">
                  <c:v>82.1</c:v>
                </c:pt>
                <c:pt idx="6">
                  <c:v>2.6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813487652642258"/>
          <c:y val="4.3358521717043533E-2"/>
          <c:w val="0.42396778882403086"/>
          <c:h val="0.91328274489881833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996231757018861"/>
          <c:y val="5.9379282791963153E-2"/>
          <c:w val="0.8373358949727826"/>
          <c:h val="0.9406207827260458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75000"/>
                  </a:srgbClr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14300" prst="artDeco"/>
            </a:sp3d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Гос.пошлина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338.8</c:v>
                </c:pt>
                <c:pt idx="1">
                  <c:v>12</c:v>
                </c:pt>
                <c:pt idx="2">
                  <c:v>18.600000000000001</c:v>
                </c:pt>
                <c:pt idx="3">
                  <c:v>1038.9000000000001</c:v>
                </c:pt>
                <c:pt idx="4">
                  <c:v>149.6</c:v>
                </c:pt>
                <c:pt idx="5">
                  <c:v>82.1</c:v>
                </c:pt>
                <c:pt idx="6">
                  <c:v>2.6</c:v>
                </c:pt>
              </c:numCache>
            </c:numRef>
          </c:val>
        </c:ser>
        <c:axId val="89465216"/>
        <c:axId val="89466752"/>
      </c:barChart>
      <c:catAx>
        <c:axId val="89465216"/>
        <c:scaling>
          <c:orientation val="minMax"/>
        </c:scaling>
        <c:delete val="1"/>
        <c:axPos val="l"/>
        <c:numFmt formatCode="General" sourceLinked="0"/>
        <c:tickLblPos val="none"/>
        <c:crossAx val="89466752"/>
        <c:crosses val="autoZero"/>
        <c:auto val="1"/>
        <c:lblAlgn val="ctr"/>
        <c:lblOffset val="100"/>
      </c:catAx>
      <c:valAx>
        <c:axId val="89466752"/>
        <c:scaling>
          <c:orientation val="minMax"/>
        </c:scaling>
        <c:delete val="1"/>
        <c:axPos val="b"/>
        <c:numFmt formatCode="#,##0.0" sourceLinked="1"/>
        <c:tickLblPos val="none"/>
        <c:crossAx val="89465216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3453262786596209E-2"/>
          <c:y val="1.7827067391223986E-2"/>
          <c:w val="0.94397178130511461"/>
          <c:h val="0.87827859545725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 по делам рассматриваемым в судах общей юрисдикции, мировыми судьями</c:v>
                </c:pt>
              </c:strCache>
            </c:strRef>
          </c:tx>
          <c:spPr>
            <a:ln w="2222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relaxedInset"/>
            </a:sp3d>
          </c:spPr>
          <c:dLbls>
            <c:dLbl>
              <c:idx val="0"/>
              <c:layout>
                <c:manualLayout>
                  <c:x val="1.9065273875941386E-2"/>
                  <c:y val="0.20238095238095238"/>
                </c:manualLayout>
              </c:layout>
              <c:showVal val="1"/>
            </c:dLbl>
            <c:dLbl>
              <c:idx val="1"/>
              <c:layout>
                <c:manualLayout>
                  <c:x val="1.8913992534852743E-2"/>
                  <c:y val="0.1388888888888889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31.1</c:v>
                </c:pt>
                <c:pt idx="1">
                  <c:v>40.9</c:v>
                </c:pt>
                <c:pt idx="2">
                  <c:v>82.1</c:v>
                </c:pt>
              </c:numCache>
            </c:numRef>
          </c:val>
        </c:ser>
        <c:gapWidth val="36"/>
        <c:gapDepth val="15"/>
        <c:shape val="cylinder"/>
        <c:axId val="89676800"/>
        <c:axId val="89686784"/>
        <c:axId val="0"/>
      </c:bar3DChart>
      <c:catAx>
        <c:axId val="89676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686784"/>
        <c:crosses val="autoZero"/>
        <c:auto val="1"/>
        <c:lblAlgn val="ctr"/>
        <c:lblOffset val="100"/>
      </c:catAx>
      <c:valAx>
        <c:axId val="89686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676800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dLbls>
            <c:dLbl>
              <c:idx val="0"/>
              <c:layout>
                <c:manualLayout>
                  <c:x val="-0.13762486126526083"/>
                  <c:y val="4.7178234665111334E-2"/>
                </c:manualLayout>
              </c:layout>
              <c:showVal val="1"/>
            </c:dLbl>
            <c:dLbl>
              <c:idx val="1"/>
              <c:layout>
                <c:manualLayout>
                  <c:x val="-0.13318534961154269"/>
                  <c:y val="6.4814814814815408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Факт 2019</c:v>
                </c:pt>
                <c:pt idx="1">
                  <c:v>Факт 2018</c:v>
                </c:pt>
                <c:pt idx="2">
                  <c:v>Факт 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149.6</c:v>
                </c:pt>
                <c:pt idx="1">
                  <c:v>198.5</c:v>
                </c:pt>
                <c:pt idx="2">
                  <c:v>209.3</c:v>
                </c:pt>
              </c:numCache>
            </c:numRef>
          </c:val>
        </c:ser>
        <c:gapWidth val="36"/>
        <c:axId val="88113536"/>
        <c:axId val="88115072"/>
      </c:barChart>
      <c:catAx>
        <c:axId val="88113536"/>
        <c:scaling>
          <c:orientation val="minMax"/>
        </c:scaling>
        <c:axPos val="l"/>
        <c:numFmt formatCode="General" sourceLinked="1"/>
        <c:tickLblPos val="nextTo"/>
        <c:crossAx val="88115072"/>
        <c:crossesAt val="0"/>
        <c:auto val="1"/>
        <c:lblAlgn val="ctr"/>
        <c:lblOffset val="100"/>
      </c:catAx>
      <c:valAx>
        <c:axId val="88115072"/>
        <c:scaling>
          <c:orientation val="minMax"/>
          <c:max val="600"/>
          <c:min val="0"/>
        </c:scaling>
        <c:axPos val="b"/>
        <c:majorGridlines/>
        <c:numFmt formatCode="General" sourceLinked="1"/>
        <c:tickLblPos val="nextTo"/>
        <c:crossAx val="88113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9.4466936572200118E-3"/>
                  <c:y val="-4.1753653444676513E-2"/>
                </c:manualLayout>
              </c:layout>
              <c:showVal val="1"/>
            </c:dLbl>
            <c:dLbl>
              <c:idx val="1"/>
              <c:layout>
                <c:manualLayout>
                  <c:x val="2.0242914979757092E-2"/>
                  <c:y val="-3.8970076548364652E-2"/>
                </c:manualLayout>
              </c:layout>
              <c:showVal val="1"/>
            </c:dLbl>
            <c:dLbl>
              <c:idx val="2"/>
              <c:layout>
                <c:manualLayout>
                  <c:x val="1.2145748987854248E-2"/>
                  <c:y val="-2.7835768963117721E-2"/>
                </c:manualLayout>
              </c:layout>
              <c:showVal val="1"/>
            </c:dLbl>
            <c:dLbl>
              <c:idx val="3"/>
              <c:layout>
                <c:manualLayout>
                  <c:x val="1.4844804318488605E-2"/>
                  <c:y val="-4.1753653444676513E-2"/>
                </c:manualLayout>
              </c:layout>
              <c:showVal val="1"/>
            </c:dLbl>
            <c:dLbl>
              <c:idx val="4"/>
              <c:layout>
                <c:manualLayout>
                  <c:x val="2.1592336383053402E-2"/>
                  <c:y val="-3.897007654836465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7309.2</c:v>
                </c:pt>
                <c:pt idx="1">
                  <c:v>8357.2999999999975</c:v>
                </c:pt>
                <c:pt idx="2">
                  <c:v>8989.2000000000007</c:v>
                </c:pt>
                <c:pt idx="3">
                  <c:v>7038.3</c:v>
                </c:pt>
                <c:pt idx="4">
                  <c:v>8276.2000000000007</c:v>
                </c:pt>
                <c:pt idx="5">
                  <c:v>8526.6</c:v>
                </c:pt>
              </c:numCache>
            </c:numRef>
          </c:val>
          <c:shape val="box"/>
        </c:ser>
        <c:shape val="cylinder"/>
        <c:axId val="89614592"/>
        <c:axId val="89640960"/>
        <c:axId val="0"/>
      </c:bar3DChart>
      <c:catAx>
        <c:axId val="89614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640960"/>
        <c:crosses val="autoZero"/>
        <c:auto val="1"/>
        <c:lblAlgn val="ctr"/>
        <c:lblOffset val="100"/>
      </c:catAx>
      <c:valAx>
        <c:axId val="89640960"/>
        <c:scaling>
          <c:orientation val="minMax"/>
          <c:max val="32000"/>
          <c:min val="0"/>
        </c:scaling>
        <c:axPos val="l"/>
        <c:majorGridlines/>
        <c:numFmt formatCode="#,##0.0" sourceLinked="1"/>
        <c:tickLblPos val="nextTo"/>
        <c:crossAx val="8961459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4B898-1793-412A-BA45-0C555EBAEE53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FEC5C-A98F-40DD-A459-CA48C8FDE583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4AB2E349-7313-43FA-9E49-C8285A378208}" type="parTrans" cxnId="{2B83925D-47B9-4C49-AF3C-931D3604BE77}">
      <dgm:prSet/>
      <dgm:spPr/>
      <dgm:t>
        <a:bodyPr/>
        <a:lstStyle/>
        <a:p>
          <a:endParaRPr lang="ru-RU"/>
        </a:p>
      </dgm:t>
    </dgm:pt>
    <dgm:pt modelId="{50F6FDD4-579A-405B-96C3-BD5D6A0821EA}" type="sibTrans" cxnId="{2B83925D-47B9-4C49-AF3C-931D3604BE77}">
      <dgm:prSet/>
      <dgm:spPr/>
      <dgm:t>
        <a:bodyPr/>
        <a:lstStyle/>
        <a:p>
          <a:endParaRPr lang="ru-RU"/>
        </a:p>
      </dgm:t>
    </dgm:pt>
    <dgm:pt modelId="{1488177A-7918-4DB0-B852-34AD396AF722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8E9B905D-1E49-407D-928B-62553A816DD8}" type="parTrans" cxnId="{47858A84-D540-4FBD-A83A-1403FEB8533D}">
      <dgm:prSet/>
      <dgm:spPr/>
      <dgm:t>
        <a:bodyPr/>
        <a:lstStyle/>
        <a:p>
          <a:endParaRPr lang="ru-RU"/>
        </a:p>
      </dgm:t>
    </dgm:pt>
    <dgm:pt modelId="{5403AB0F-FEA7-4C9C-8543-6BE10CC19478}" type="sibTrans" cxnId="{47858A84-D540-4FBD-A83A-1403FEB8533D}">
      <dgm:prSet/>
      <dgm:spPr/>
      <dgm:t>
        <a:bodyPr/>
        <a:lstStyle/>
        <a:p>
          <a:endParaRPr lang="ru-RU"/>
        </a:p>
      </dgm:t>
    </dgm:pt>
    <dgm:pt modelId="{B37739D3-0650-44E1-9A7E-28852DED8522}" type="pres">
      <dgm:prSet presAssocID="{37B4B898-1793-412A-BA45-0C555EBAEE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7AF37-2A79-4844-A575-A15FEEFDE8EE}" type="pres">
      <dgm:prSet presAssocID="{618FEC5C-A98F-40DD-A459-CA48C8FDE583}" presName="arrow" presStyleLbl="node1" presStyleIdx="0" presStyleCnt="2" custRadScaleRad="104319" custRadScaleInc="-9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24C3B-74A0-4E04-9ACD-AA58748208C2}" type="pres">
      <dgm:prSet presAssocID="{1488177A-7918-4DB0-B852-34AD396AF722}" presName="arrow" presStyleLbl="node1" presStyleIdx="1" presStyleCnt="2" custRadScaleRad="95705" custRadScaleInc="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CF7D08-4149-42CB-BD71-BEF887D0FE60}" type="presOf" srcId="{1488177A-7918-4DB0-B852-34AD396AF722}" destId="{C7924C3B-74A0-4E04-9ACD-AA58748208C2}" srcOrd="0" destOrd="0" presId="urn:microsoft.com/office/officeart/2005/8/layout/arrow1"/>
    <dgm:cxn modelId="{2B83925D-47B9-4C49-AF3C-931D3604BE77}" srcId="{37B4B898-1793-412A-BA45-0C555EBAEE53}" destId="{618FEC5C-A98F-40DD-A459-CA48C8FDE583}" srcOrd="0" destOrd="0" parTransId="{4AB2E349-7313-43FA-9E49-C8285A378208}" sibTransId="{50F6FDD4-579A-405B-96C3-BD5D6A0821EA}"/>
    <dgm:cxn modelId="{47858A84-D540-4FBD-A83A-1403FEB8533D}" srcId="{37B4B898-1793-412A-BA45-0C555EBAEE53}" destId="{1488177A-7918-4DB0-B852-34AD396AF722}" srcOrd="1" destOrd="0" parTransId="{8E9B905D-1E49-407D-928B-62553A816DD8}" sibTransId="{5403AB0F-FEA7-4C9C-8543-6BE10CC19478}"/>
    <dgm:cxn modelId="{7E549869-221D-4893-8DBF-003083352989}" type="presOf" srcId="{37B4B898-1793-412A-BA45-0C555EBAEE53}" destId="{B37739D3-0650-44E1-9A7E-28852DED8522}" srcOrd="0" destOrd="0" presId="urn:microsoft.com/office/officeart/2005/8/layout/arrow1"/>
    <dgm:cxn modelId="{74D505A5-3AC3-4D04-A66D-9146E2FB71C0}" type="presOf" srcId="{618FEC5C-A98F-40DD-A459-CA48C8FDE583}" destId="{D8A7AF37-2A79-4844-A575-A15FEEFDE8EE}" srcOrd="0" destOrd="0" presId="urn:microsoft.com/office/officeart/2005/8/layout/arrow1"/>
    <dgm:cxn modelId="{ADF41B30-B315-41A5-BD70-8E3FB64B148B}" type="presParOf" srcId="{B37739D3-0650-44E1-9A7E-28852DED8522}" destId="{D8A7AF37-2A79-4844-A575-A15FEEFDE8EE}" srcOrd="0" destOrd="0" presId="urn:microsoft.com/office/officeart/2005/8/layout/arrow1"/>
    <dgm:cxn modelId="{4574D084-679A-4EFD-BA0B-2D6E9D716997}" type="presParOf" srcId="{B37739D3-0650-44E1-9A7E-28852DED8522}" destId="{C7924C3B-74A0-4E04-9ACD-AA58748208C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baseline="0" dirty="0" smtClean="0">
              <a:solidFill>
                <a:srgbClr val="7030A0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800" b="1" baseline="0" dirty="0" smtClean="0">
              <a:solidFill>
                <a:srgbClr val="7030A0"/>
              </a:solidFill>
            </a:rPr>
            <a:t>Доходы</a:t>
          </a:r>
        </a:p>
        <a:p>
          <a:pPr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1490,4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3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338,8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C048B5EA-E7CE-4AC9-BBD7-C572A93A994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совокупный доход</a:t>
          </a:r>
          <a:endParaRPr lang="ru-RU" sz="1300" b="1" i="0" baseline="0" dirty="0" smtClean="0">
            <a:solidFill>
              <a:schemeClr val="accent2">
                <a:lumMod val="75000"/>
              </a:schemeClr>
            </a:solidFill>
          </a:endParaRP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12,0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8C86235-8915-47F5-A205-7E723C1F92AD}" type="parTrans" cxnId="{1C38E47F-851E-41B7-AA04-8936A296AC93}">
      <dgm:prSet/>
      <dgm:spPr/>
      <dgm:t>
        <a:bodyPr/>
        <a:lstStyle/>
        <a:p>
          <a:endParaRPr lang="ru-RU"/>
        </a:p>
      </dgm:t>
    </dgm:pt>
    <dgm:pt modelId="{397D0387-59CA-4BE5-A755-29652FCF8EDA}" type="sibTrans" cxnId="{1C38E47F-851E-41B7-AA04-8936A296AC93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7030A0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7030A0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i="1" baseline="0" dirty="0" smtClean="0">
              <a:solidFill>
                <a:srgbClr val="FF3399"/>
              </a:solidFill>
            </a:rPr>
            <a:t>152,2</a:t>
          </a:r>
          <a:endParaRPr lang="ru-RU" sz="2000" b="1" i="1" baseline="0" dirty="0">
            <a:solidFill>
              <a:srgbClr val="FF3399"/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rgbClr val="FF3399"/>
              </a:solidFill>
            </a:rPr>
            <a:t>149,6</a:t>
          </a:r>
          <a:endParaRPr lang="ru-RU" sz="1300" b="1" i="1" baseline="0" dirty="0">
            <a:solidFill>
              <a:srgbClr val="FF3399"/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accent2">
                  <a:lumMod val="75000"/>
                </a:schemeClr>
              </a:solidFill>
            </a:rPr>
            <a:t>82,1</a:t>
          </a:r>
          <a:endParaRPr lang="ru-RU" sz="13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имущество</a:t>
          </a:r>
        </a:p>
        <a:p>
          <a:pPr>
            <a:spcAft>
              <a:spcPct val="3500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1057,5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rgbClr val="FF3399"/>
              </a:solidFill>
            </a:rPr>
            <a:t>2,6</a:t>
          </a:r>
          <a:endParaRPr lang="ru-RU" sz="1300" b="1" i="1" baseline="0" dirty="0">
            <a:solidFill>
              <a:srgbClr val="FF3399"/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rgbClr val="7030A0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rgbClr val="7030A0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rgbClr val="FF0000"/>
              </a:solidFill>
            </a:rPr>
            <a:t>8289,4</a:t>
          </a:r>
          <a:endParaRPr lang="ru-RU" sz="2000" b="1" i="1" baseline="0" dirty="0">
            <a:solidFill>
              <a:srgbClr val="FF0000"/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i="0" baseline="0" dirty="0" smtClean="0">
              <a:solidFill>
                <a:srgbClr val="7030A0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800" b="1" i="1" baseline="0" dirty="0" smtClean="0">
              <a:solidFill>
                <a:srgbClr val="004DE6"/>
              </a:solidFill>
            </a:rPr>
            <a:t>6646,8</a:t>
          </a:r>
          <a:endParaRPr lang="ru-RU" sz="1800" b="1" i="1" baseline="0" dirty="0">
            <a:solidFill>
              <a:srgbClr val="004DE6"/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rgbClr val="004DE6"/>
              </a:solidFill>
            </a:rPr>
            <a:t>6249,7</a:t>
          </a:r>
          <a:endParaRPr lang="ru-RU" sz="1300" b="1" i="1" baseline="0" dirty="0">
            <a:solidFill>
              <a:srgbClr val="004DE6"/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rgbClr val="004DE6"/>
              </a:solidFill>
            </a:rPr>
            <a:t>83,5</a:t>
          </a:r>
          <a:endParaRPr lang="ru-RU" sz="1300" b="1" i="1" baseline="0" dirty="0">
            <a:solidFill>
              <a:srgbClr val="004DE6"/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605CD683-4AF7-42F8-9429-56F09F94735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rgbClr val="004DE6"/>
              </a:solidFill>
            </a:rPr>
            <a:t>313,6</a:t>
          </a:r>
          <a:endParaRPr lang="ru-RU" sz="1300" b="1" i="1" baseline="0" dirty="0">
            <a:solidFill>
              <a:srgbClr val="004DE6"/>
            </a:solidFill>
          </a:endParaRPr>
        </a:p>
      </dgm:t>
    </dgm:pt>
    <dgm:pt modelId="{D542C1F6-3BA5-4E95-989C-C841371D2AC8}" type="parTrans" cxnId="{EF08CBA2-CB0F-4DE8-98A2-E7FBFB76BF35}">
      <dgm:prSet/>
      <dgm:spPr/>
      <dgm:t>
        <a:bodyPr/>
        <a:lstStyle/>
        <a:p>
          <a:endParaRPr lang="ru-RU"/>
        </a:p>
      </dgm:t>
    </dgm:pt>
    <dgm:pt modelId="{A04A7D56-64D0-4776-9123-1C4769265944}" type="sibTrans" cxnId="{EF08CBA2-CB0F-4DE8-98A2-E7FBFB76BF35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97912" custScaleY="203331" custLinFactNeighborX="-28417" custLinFactNeighborY="-212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9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9" custScaleY="115277" custLinFactNeighborX="-28417" custLinFactNeighborY="-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9" custScaleX="89939" custScaleY="214573" custLinFactNeighborX="73" custLinFactNeighborY="6874"/>
      <dgm:spPr/>
      <dgm:t>
        <a:bodyPr/>
        <a:lstStyle/>
        <a:p>
          <a:endParaRPr lang="ru-RU"/>
        </a:p>
      </dgm:t>
    </dgm:pt>
    <dgm:pt modelId="{C10447A3-9E8B-4AF5-ADCF-C5124E75CCF3}" type="pres">
      <dgm:prSet presAssocID="{C048B5EA-E7CE-4AC9-BBD7-C572A93A9944}" presName="child" presStyleLbl="alignAccFollowNode1" presStyleIdx="1" presStyleCnt="9" custScaleY="142614" custLinFactNeighborX="-19333" custLinFactNeighborY="30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8648-F78F-4EF6-8400-4AA18721D4AE}" type="pres">
      <dgm:prSet presAssocID="{397D0387-59CA-4BE5-A755-29652FCF8EDA}" presName="sibTrans" presStyleLbl="sibTrans2D1" presStyleIdx="2" presStyleCnt="9" custScaleX="127559" custScaleY="214718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2" presStyleCnt="9" custScaleY="123661" custLinFactNeighborX="-19333" custLinFactNeighborY="87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3" presStyleCnt="9" custScaleX="103934" custScaleY="180832" custLinFactNeighborX="13921" custLinFactNeighborY="-12555"/>
      <dgm:spPr/>
      <dgm:t>
        <a:bodyPr/>
        <a:lstStyle/>
        <a:p>
          <a:endParaRPr lang="ru-RU"/>
        </a:p>
      </dgm:t>
    </dgm:pt>
    <dgm:pt modelId="{B11171CF-0790-4E4D-93B0-218A39723CB2}" type="pres">
      <dgm:prSet presAssocID="{D490E702-0874-4835-B93F-F9EBBA062096}" presName="child" presStyleLbl="alignAccFollowNode1" presStyleIdx="3" presStyleCnt="9" custLinFactY="13987" custLinFactNeighborX="-229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100667" custScaleY="171768" custLinFactNeighborX="-9561" custLinFactNeighborY="21109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9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9" custLinFactNeighborX="-8594" custLinFactNeighborY="53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5" presStyleCnt="9" custAng="0" custLinFactNeighborX="-9085" custLinFactNeighborY="10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Y="163045" custLinFactNeighborX="-17007" custLinFactNeighborY="349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9" custLinFactNeighborX="-18816" custLinFactNeighborY="-2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9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9" custLinFactNeighborX="-18816" custLinFactNeighborY="-2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838FD-FF20-43F1-BDC0-22056A7BACAF}" type="pres">
      <dgm:prSet presAssocID="{141B24E2-9D6B-4D2B-A2C5-F7828834E18B}" presName="sibTrans" presStyleLbl="sibTrans2D1" presStyleIdx="8" presStyleCnt="9"/>
      <dgm:spPr/>
      <dgm:t>
        <a:bodyPr/>
        <a:lstStyle/>
        <a:p>
          <a:endParaRPr lang="ru-RU"/>
        </a:p>
      </dgm:t>
    </dgm:pt>
    <dgm:pt modelId="{37ECBCFF-3870-43D0-A627-8DC40BFC37B9}" type="pres">
      <dgm:prSet presAssocID="{605CD683-4AF7-42F8-9429-56F09F947357}" presName="child" presStyleLbl="alignAccFollowNode1" presStyleIdx="8" presStyleCnt="9" custLinFactNeighborX="-17065" custLinFactNeighborY="-24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X="68192" custScaleY="278367"/>
      <dgm:spPr/>
      <dgm:t>
        <a:bodyPr/>
        <a:lstStyle/>
        <a:p>
          <a:endParaRPr lang="ru-RU"/>
        </a:p>
      </dgm:t>
    </dgm:pt>
  </dgm:ptLst>
  <dgm:cxnLst>
    <dgm:cxn modelId="{06704C04-7A84-487C-8450-C82DC1E66E51}" type="presOf" srcId="{74AC0CC1-8F26-4CFA-AE67-79B32733563B}" destId="{2DB0A134-9F9B-4792-9888-216756AE653D}" srcOrd="0" destOrd="0" presId="urn:microsoft.com/office/officeart/2005/8/layout/lProcess1"/>
    <dgm:cxn modelId="{95083D62-A72E-4EC5-966D-898450D06003}" type="presOf" srcId="{9CF06112-50F0-4F97-82CA-D3CB43259E53}" destId="{4798FEFB-AB58-4431-A7F9-42E9B17B6F4E}" srcOrd="0" destOrd="0" presId="urn:microsoft.com/office/officeart/2005/8/layout/lProcess1"/>
    <dgm:cxn modelId="{EF08CBA2-CB0F-4DE8-98A2-E7FBFB76BF35}" srcId="{BADDE544-2279-4C5F-A5AD-1F0D1BE7AB6A}" destId="{605CD683-4AF7-42F8-9429-56F09F947357}" srcOrd="2" destOrd="0" parTransId="{D542C1F6-3BA5-4E95-989C-C841371D2AC8}" sibTransId="{A04A7D56-64D0-4776-9123-1C4769265944}"/>
    <dgm:cxn modelId="{D60D472D-3904-479A-A1D7-F1EEA29FC098}" type="presOf" srcId="{5AEEFA53-5B56-47C4-8717-A65A75B36E1E}" destId="{A60810FA-9D48-4742-8D10-C9BE1730B07F}" srcOrd="0" destOrd="0" presId="urn:microsoft.com/office/officeart/2005/8/layout/lProcess1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5658C688-CDC7-4D9C-97B9-80FFD17BC02C}" type="presOf" srcId="{03AD9C3F-2686-4939-B835-DBFF80B766B5}" destId="{82CA3189-2DFB-4C6C-AEAC-4A8EF00AEAC1}" srcOrd="0" destOrd="0" presId="urn:microsoft.com/office/officeart/2005/8/layout/lProcess1"/>
    <dgm:cxn modelId="{480DB77C-E404-4915-B657-53B511757965}" type="presOf" srcId="{950B85DB-2CCD-497E-9A1E-F2D57AC45AA8}" destId="{EF8C00A0-8ABA-4013-B17F-666A34C0DA7D}" srcOrd="0" destOrd="0" presId="urn:microsoft.com/office/officeart/2005/8/layout/lProcess1"/>
    <dgm:cxn modelId="{687B17A8-138E-4A42-B952-CFB5CC6FD754}" type="presOf" srcId="{CD4A7E36-957A-43C6-8867-36E7E9D47EA4}" destId="{6F6AE7ED-23AD-429E-8E8E-EB41EB38A6B8}" srcOrd="0" destOrd="0" presId="urn:microsoft.com/office/officeart/2005/8/layout/lProcess1"/>
    <dgm:cxn modelId="{D00F9227-5701-4ECD-A37B-E38B004DE4D8}" type="presOf" srcId="{72E23365-9504-45DB-8313-A5A322AD5B36}" destId="{B87D9AF3-9D96-437D-9631-B336EF8E02C8}" srcOrd="0" destOrd="0" presId="urn:microsoft.com/office/officeart/2005/8/layout/lProcess1"/>
    <dgm:cxn modelId="{1E4AF08C-83FA-4B73-A657-6DF6979B4FB1}" type="presOf" srcId="{555F3254-2CB1-4067-9F3C-42DFB34257EE}" destId="{BBF1F6DD-3EEE-487E-ABF3-00AEB377296A}" srcOrd="0" destOrd="0" presId="urn:microsoft.com/office/officeart/2005/8/layout/lProcess1"/>
    <dgm:cxn modelId="{1C38E47F-851E-41B7-AA04-8936A296AC93}" srcId="{288601B2-4C5C-47E6-AFAF-F54B0E324DEF}" destId="{C048B5EA-E7CE-4AC9-BBD7-C572A93A9944}" srcOrd="1" destOrd="0" parTransId="{B8C86235-8915-47F5-A205-7E723C1F92AD}" sibTransId="{397D0387-59CA-4BE5-A755-29652FCF8EDA}"/>
    <dgm:cxn modelId="{A97D4935-A08A-4C97-A25E-0D2DCE657A78}" type="presOf" srcId="{FCEEAC75-CE5E-4523-A1B6-72C9E004C730}" destId="{357C4D2D-3B72-4EF5-9E40-264D530B0189}" srcOrd="0" destOrd="0" presId="urn:microsoft.com/office/officeart/2005/8/layout/lProcess1"/>
    <dgm:cxn modelId="{1BC32202-AD56-4B35-A0F7-BFF0F54378FC}" type="presOf" srcId="{348A2829-B03C-47A6-827D-83DB89EFAA81}" destId="{AAC3F2B4-157D-4790-8015-6E537C180BAA}" srcOrd="0" destOrd="0" presId="urn:microsoft.com/office/officeart/2005/8/layout/lProcess1"/>
    <dgm:cxn modelId="{5298EC86-E6CE-43C6-BD24-15C82B68004D}" type="presOf" srcId="{9A4E27C2-6D78-4DBD-B4BD-A27DDD5EED06}" destId="{010C84A1-992E-4461-8C85-4DA8B1E0C810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913D2CEF-8C12-46C3-80B6-145F8E26793E}" type="presOf" srcId="{E69A9CA3-715A-4912-A228-041A5E008D26}" destId="{533FCD74-EB48-4F3B-A517-2A893792E362}" srcOrd="0" destOrd="0" presId="urn:microsoft.com/office/officeart/2005/8/layout/lProcess1"/>
    <dgm:cxn modelId="{58F551B1-0416-4D86-975E-A6D57A92D1AA}" type="presOf" srcId="{C048B5EA-E7CE-4AC9-BBD7-C572A93A9944}" destId="{C10447A3-9E8B-4AF5-ADCF-C5124E75CCF3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89898F7D-BC29-42B8-8C09-0A6480ADAD41}" type="presOf" srcId="{D490E702-0874-4835-B93F-F9EBBA062096}" destId="{B11171CF-0790-4E4D-93B0-218A39723CB2}" srcOrd="0" destOrd="0" presId="urn:microsoft.com/office/officeart/2005/8/layout/lProcess1"/>
    <dgm:cxn modelId="{339E46E9-5993-44CD-9A37-F55FACDDFDD6}" type="presOf" srcId="{605CD683-4AF7-42F8-9429-56F09F947357}" destId="{37ECBCFF-3870-43D0-A627-8DC40BFC37B9}" srcOrd="0" destOrd="0" presId="urn:microsoft.com/office/officeart/2005/8/layout/lProcess1"/>
    <dgm:cxn modelId="{E312F004-A6C8-4D8D-9312-53C5C5F002A8}" type="presOf" srcId="{A1FCAF13-1A74-4F7D-8E4C-3CEA0E390CD8}" destId="{573EB78C-2CCA-43A4-AE46-92365A68857E}" srcOrd="0" destOrd="0" presId="urn:microsoft.com/office/officeart/2005/8/layout/lProcess1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2FFE1A15-D5E3-4376-BA89-1DA13B4A13D7}" srcId="{288601B2-4C5C-47E6-AFAF-F54B0E324DEF}" destId="{555F3254-2CB1-4067-9F3C-42DFB34257EE}" srcOrd="2" destOrd="0" parTransId="{3CA9FA41-116A-4AEC-A433-13E1F34D2144}" sibTransId="{03AD9C3F-2686-4939-B835-DBFF80B766B5}"/>
    <dgm:cxn modelId="{52158C8C-9E1C-4F8C-9767-0E3EE31C127A}" type="presOf" srcId="{141B24E2-9D6B-4D2B-A2C5-F7828834E18B}" destId="{D4C838FD-FF20-43F1-BDC0-22056A7BACAF}" srcOrd="0" destOrd="0" presId="urn:microsoft.com/office/officeart/2005/8/layout/lProcess1"/>
    <dgm:cxn modelId="{FC77E26E-49F9-48E7-911D-B1B280D69838}" type="presOf" srcId="{EE5779E2-A1B7-40DA-B1E5-B229BC26C5B5}" destId="{E3C03E95-D768-42B6-8922-A9A3518F668D}" srcOrd="0" destOrd="0" presId="urn:microsoft.com/office/officeart/2005/8/layout/lProcess1"/>
    <dgm:cxn modelId="{5B38CC55-E54C-4812-96AF-FE31F1915A23}" type="presOf" srcId="{397D0387-59CA-4BE5-A755-29652FCF8EDA}" destId="{06AE8648-F78F-4EF6-8400-4AA18721D4AE}" srcOrd="0" destOrd="0" presId="urn:microsoft.com/office/officeart/2005/8/layout/lProcess1"/>
    <dgm:cxn modelId="{A2659C2E-B124-4C40-B4FD-510BF4856CEB}" type="presOf" srcId="{A41AFEA4-2A89-4D52-A2F0-0A97BB6920C2}" destId="{2BCC8C1B-6C08-4859-8E1A-C58339B4D8B2}" srcOrd="0" destOrd="0" presId="urn:microsoft.com/office/officeart/2005/8/layout/lProcess1"/>
    <dgm:cxn modelId="{4B5D8E56-DA6D-40C8-8F74-F71107C82B61}" type="presOf" srcId="{BADDE544-2279-4C5F-A5AD-1F0D1BE7AB6A}" destId="{9EDB9606-04C0-4A35-BF09-F6D8B309F0DE}" srcOrd="0" destOrd="0" presId="urn:microsoft.com/office/officeart/2005/8/layout/lProcess1"/>
    <dgm:cxn modelId="{C3C82DD9-1F0A-4F77-8B30-7C0C080A037C}" type="presOf" srcId="{288601B2-4C5C-47E6-AFAF-F54B0E324DEF}" destId="{7DD402FB-CACD-4F64-80A6-6DD87ECCC32E}" srcOrd="0" destOrd="0" presId="urn:microsoft.com/office/officeart/2005/8/layout/lProcess1"/>
    <dgm:cxn modelId="{38EA5E00-15DE-4C96-8485-3F9DB005AC87}" type="presOf" srcId="{04053970-5D80-46A1-B461-BED3F277752F}" destId="{49BD7084-2A1B-4FFF-9806-C156BC3ECA3C}" srcOrd="0" destOrd="0" presId="urn:microsoft.com/office/officeart/2005/8/layout/lProcess1"/>
    <dgm:cxn modelId="{23BB2189-C8C2-43BE-A7E3-117C71CE5A3E}" srcId="{348A2829-B03C-47A6-827D-83DB89EFAA81}" destId="{04053970-5D80-46A1-B461-BED3F277752F}" srcOrd="1" destOrd="0" parTransId="{BCF761D7-35BC-4230-9EA3-3C4439BBE1D6}" sibTransId="{9ADAAD9A-9FD2-408F-9802-8510F7DAC23E}"/>
    <dgm:cxn modelId="{733E5EC0-9C40-4CFC-B1EB-F601CDC9BBD2}" type="presParOf" srcId="{E3C03E95-D768-42B6-8922-A9A3518F668D}" destId="{5E6F4056-3569-482D-939F-5EE4A49984C1}" srcOrd="0" destOrd="0" presId="urn:microsoft.com/office/officeart/2005/8/layout/lProcess1"/>
    <dgm:cxn modelId="{D51D15EF-5065-44C0-B94E-7BE376ACE33F}" type="presParOf" srcId="{5E6F4056-3569-482D-939F-5EE4A49984C1}" destId="{7DD402FB-CACD-4F64-80A6-6DD87ECCC32E}" srcOrd="0" destOrd="0" presId="urn:microsoft.com/office/officeart/2005/8/layout/lProcess1"/>
    <dgm:cxn modelId="{E5511831-80AB-4108-AD28-07818F018CE7}" type="presParOf" srcId="{5E6F4056-3569-482D-939F-5EE4A49984C1}" destId="{533FCD74-EB48-4F3B-A517-2A893792E362}" srcOrd="1" destOrd="0" presId="urn:microsoft.com/office/officeart/2005/8/layout/lProcess1"/>
    <dgm:cxn modelId="{565B8AE3-FFF0-4655-9914-3769FB38506A}" type="presParOf" srcId="{5E6F4056-3569-482D-939F-5EE4A49984C1}" destId="{010C84A1-992E-4461-8C85-4DA8B1E0C810}" srcOrd="2" destOrd="0" presId="urn:microsoft.com/office/officeart/2005/8/layout/lProcess1"/>
    <dgm:cxn modelId="{4D5CF99A-815D-415F-A9F7-7F5A9152B1B4}" type="presParOf" srcId="{5E6F4056-3569-482D-939F-5EE4A49984C1}" destId="{2BCC8C1B-6C08-4859-8E1A-C58339B4D8B2}" srcOrd="3" destOrd="0" presId="urn:microsoft.com/office/officeart/2005/8/layout/lProcess1"/>
    <dgm:cxn modelId="{DB83D5CB-1EDB-4CCA-81AF-219DC9A19F3D}" type="presParOf" srcId="{5E6F4056-3569-482D-939F-5EE4A49984C1}" destId="{C10447A3-9E8B-4AF5-ADCF-C5124E75CCF3}" srcOrd="4" destOrd="0" presId="urn:microsoft.com/office/officeart/2005/8/layout/lProcess1"/>
    <dgm:cxn modelId="{461A6886-8D7C-4F5E-B0CC-6C30389B996A}" type="presParOf" srcId="{5E6F4056-3569-482D-939F-5EE4A49984C1}" destId="{06AE8648-F78F-4EF6-8400-4AA18721D4AE}" srcOrd="5" destOrd="0" presId="urn:microsoft.com/office/officeart/2005/8/layout/lProcess1"/>
    <dgm:cxn modelId="{5B48A226-977F-4A0B-A4E3-1C6C6C45FA64}" type="presParOf" srcId="{5E6F4056-3569-482D-939F-5EE4A49984C1}" destId="{BBF1F6DD-3EEE-487E-ABF3-00AEB377296A}" srcOrd="6" destOrd="0" presId="urn:microsoft.com/office/officeart/2005/8/layout/lProcess1"/>
    <dgm:cxn modelId="{102D2738-7E44-4CE1-A327-1D21512BF118}" type="presParOf" srcId="{5E6F4056-3569-482D-939F-5EE4A49984C1}" destId="{82CA3189-2DFB-4C6C-AEAC-4A8EF00AEAC1}" srcOrd="7" destOrd="0" presId="urn:microsoft.com/office/officeart/2005/8/layout/lProcess1"/>
    <dgm:cxn modelId="{CC6210C6-C2FA-4A14-8D07-A66F95C38302}" type="presParOf" srcId="{5E6F4056-3569-482D-939F-5EE4A49984C1}" destId="{B11171CF-0790-4E4D-93B0-218A39723CB2}" srcOrd="8" destOrd="0" presId="urn:microsoft.com/office/officeart/2005/8/layout/lProcess1"/>
    <dgm:cxn modelId="{DCE30C85-272E-405D-9FBD-FBA6275F5E76}" type="presParOf" srcId="{E3C03E95-D768-42B6-8922-A9A3518F668D}" destId="{698D8F44-C286-49D7-BF01-964F3DD31243}" srcOrd="1" destOrd="0" presId="urn:microsoft.com/office/officeart/2005/8/layout/lProcess1"/>
    <dgm:cxn modelId="{204C110D-A245-4538-B91D-E46F2117A2DC}" type="presParOf" srcId="{E3C03E95-D768-42B6-8922-A9A3518F668D}" destId="{A2FB19F3-8B83-4C60-90FE-3E6B67E1E184}" srcOrd="2" destOrd="0" presId="urn:microsoft.com/office/officeart/2005/8/layout/lProcess1"/>
    <dgm:cxn modelId="{1DC741C0-6662-4416-84A4-267E0FA20A0D}" type="presParOf" srcId="{A2FB19F3-8B83-4C60-90FE-3E6B67E1E184}" destId="{AAC3F2B4-157D-4790-8015-6E537C180BAA}" srcOrd="0" destOrd="0" presId="urn:microsoft.com/office/officeart/2005/8/layout/lProcess1"/>
    <dgm:cxn modelId="{7916B085-94F6-4B67-9C1C-50615E69200E}" type="presParOf" srcId="{A2FB19F3-8B83-4C60-90FE-3E6B67E1E184}" destId="{4798FEFB-AB58-4431-A7F9-42E9B17B6F4E}" srcOrd="1" destOrd="0" presId="urn:microsoft.com/office/officeart/2005/8/layout/lProcess1"/>
    <dgm:cxn modelId="{A4963EAB-8DC9-4F52-9FC8-6CA0E44FC073}" type="presParOf" srcId="{A2FB19F3-8B83-4C60-90FE-3E6B67E1E184}" destId="{2DB0A134-9F9B-4792-9888-216756AE653D}" srcOrd="2" destOrd="0" presId="urn:microsoft.com/office/officeart/2005/8/layout/lProcess1"/>
    <dgm:cxn modelId="{9CF7894A-4248-43E1-A274-409A2FA764D0}" type="presParOf" srcId="{A2FB19F3-8B83-4C60-90FE-3E6B67E1E184}" destId="{A60810FA-9D48-4742-8D10-C9BE1730B07F}" srcOrd="3" destOrd="0" presId="urn:microsoft.com/office/officeart/2005/8/layout/lProcess1"/>
    <dgm:cxn modelId="{F9CFDB1A-28E1-4C3D-9056-A276D0B9CE91}" type="presParOf" srcId="{A2FB19F3-8B83-4C60-90FE-3E6B67E1E184}" destId="{49BD7084-2A1B-4FFF-9806-C156BC3ECA3C}" srcOrd="4" destOrd="0" presId="urn:microsoft.com/office/officeart/2005/8/layout/lProcess1"/>
    <dgm:cxn modelId="{3E8EBBB0-284C-48F9-962A-7D81972209ED}" type="presParOf" srcId="{E3C03E95-D768-42B6-8922-A9A3518F668D}" destId="{50D42608-5803-4331-92C4-B57E9767A071}" srcOrd="3" destOrd="0" presId="urn:microsoft.com/office/officeart/2005/8/layout/lProcess1"/>
    <dgm:cxn modelId="{C6D21E93-8E60-4632-A89F-E6131E004C76}" type="presParOf" srcId="{E3C03E95-D768-42B6-8922-A9A3518F668D}" destId="{EA0974C9-963F-41E2-9B57-D72295469541}" srcOrd="4" destOrd="0" presId="urn:microsoft.com/office/officeart/2005/8/layout/lProcess1"/>
    <dgm:cxn modelId="{35D7AF69-CE32-455C-A598-DBFE8FD6C1ED}" type="presParOf" srcId="{EA0974C9-963F-41E2-9B57-D72295469541}" destId="{9EDB9606-04C0-4A35-BF09-F6D8B309F0DE}" srcOrd="0" destOrd="0" presId="urn:microsoft.com/office/officeart/2005/8/layout/lProcess1"/>
    <dgm:cxn modelId="{E1C851DF-30E9-4306-A48B-2C94A651C981}" type="presParOf" srcId="{EA0974C9-963F-41E2-9B57-D72295469541}" destId="{B87D9AF3-9D96-437D-9631-B336EF8E02C8}" srcOrd="1" destOrd="0" presId="urn:microsoft.com/office/officeart/2005/8/layout/lProcess1"/>
    <dgm:cxn modelId="{85E4B004-DE6B-467A-BF41-C95C8DFAA7B7}" type="presParOf" srcId="{EA0974C9-963F-41E2-9B57-D72295469541}" destId="{357C4D2D-3B72-4EF5-9E40-264D530B0189}" srcOrd="2" destOrd="0" presId="urn:microsoft.com/office/officeart/2005/8/layout/lProcess1"/>
    <dgm:cxn modelId="{A233A5B2-10B5-471B-B6F1-17F556A53DF8}" type="presParOf" srcId="{EA0974C9-963F-41E2-9B57-D72295469541}" destId="{6F6AE7ED-23AD-429E-8E8E-EB41EB38A6B8}" srcOrd="3" destOrd="0" presId="urn:microsoft.com/office/officeart/2005/8/layout/lProcess1"/>
    <dgm:cxn modelId="{2F635525-922C-4407-9E1B-32E76DF8C8C6}" type="presParOf" srcId="{EA0974C9-963F-41E2-9B57-D72295469541}" destId="{EF8C00A0-8ABA-4013-B17F-666A34C0DA7D}" srcOrd="4" destOrd="0" presId="urn:microsoft.com/office/officeart/2005/8/layout/lProcess1"/>
    <dgm:cxn modelId="{6B5CF7E1-0F7F-4533-AD6B-EDA082534937}" type="presParOf" srcId="{EA0974C9-963F-41E2-9B57-D72295469541}" destId="{D4C838FD-FF20-43F1-BDC0-22056A7BACAF}" srcOrd="5" destOrd="0" presId="urn:microsoft.com/office/officeart/2005/8/layout/lProcess1"/>
    <dgm:cxn modelId="{58718D4D-DE78-4B3D-9F5B-1F8304BCDCC2}" type="presParOf" srcId="{EA0974C9-963F-41E2-9B57-D72295469541}" destId="{37ECBCFF-3870-43D0-A627-8DC40BFC37B9}" srcOrd="6" destOrd="0" presId="urn:microsoft.com/office/officeart/2005/8/layout/lProcess1"/>
    <dgm:cxn modelId="{B4B3C72D-9C81-4B66-9E18-EA2E4506A504}" type="presParOf" srcId="{E3C03E95-D768-42B6-8922-A9A3518F668D}" destId="{77417F72-EEFA-4C25-83DD-D074FE26248B}" srcOrd="5" destOrd="0" presId="urn:microsoft.com/office/officeart/2005/8/layout/lProcess1"/>
    <dgm:cxn modelId="{E8822C83-7D43-4F38-9D2D-435C181A081E}" type="presParOf" srcId="{E3C03E95-D768-42B6-8922-A9A3518F668D}" destId="{48E0F390-A146-49D4-B5C4-E2956BBDD7A0}" srcOrd="6" destOrd="0" presId="urn:microsoft.com/office/officeart/2005/8/layout/lProcess1"/>
    <dgm:cxn modelId="{D97804D4-32ED-4273-980B-358411FF7AE2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7AF37-2A79-4844-A575-A15FEEFDE8EE}">
      <dsp:nvSpPr>
        <dsp:cNvPr id="0" name=""/>
        <dsp:cNvSpPr/>
      </dsp:nvSpPr>
      <dsp:spPr>
        <a:xfrm rot="16200000">
          <a:off x="0" y="287126"/>
          <a:ext cx="1922673" cy="192267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</a:t>
          </a:r>
          <a:endParaRPr lang="ru-RU" sz="3400" kern="1200" dirty="0"/>
        </a:p>
      </dsp:txBody>
      <dsp:txXfrm rot="16200000">
        <a:off x="0" y="287126"/>
        <a:ext cx="1922673" cy="1922673"/>
      </dsp:txXfrm>
    </dsp:sp>
    <dsp:sp modelId="{C7924C3B-74A0-4E04-9ACD-AA58748208C2}">
      <dsp:nvSpPr>
        <dsp:cNvPr id="0" name=""/>
        <dsp:cNvSpPr/>
      </dsp:nvSpPr>
      <dsp:spPr>
        <a:xfrm rot="5400000">
          <a:off x="2057405" y="287126"/>
          <a:ext cx="1922673" cy="192267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</a:t>
          </a:r>
          <a:endParaRPr lang="ru-RU" sz="3400" kern="1200" dirty="0"/>
        </a:p>
      </dsp:txBody>
      <dsp:txXfrm rot="5400000">
        <a:off x="2057405" y="287126"/>
        <a:ext cx="1922673" cy="19226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373336"/>
          <a:ext cx="2394917" cy="124336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7030A0"/>
              </a:solidFill>
            </a:rPr>
            <a:t>Налоговые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7030A0"/>
              </a:solidFill>
            </a:rPr>
            <a:t>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1490,4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373336"/>
        <a:ext cx="2394917" cy="1243364"/>
      </dsp:txXfrm>
    </dsp:sp>
    <dsp:sp modelId="{533FCD74-EB48-4F3B-A517-2A893792E362}">
      <dsp:nvSpPr>
        <dsp:cNvPr id="0" name=""/>
        <dsp:cNvSpPr/>
      </dsp:nvSpPr>
      <dsp:spPr>
        <a:xfrm rot="5326126">
          <a:off x="1136938" y="1598676"/>
          <a:ext cx="152364" cy="2500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1830707"/>
          <a:ext cx="2445990" cy="7049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доходы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 физических лиц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338,8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830707"/>
        <a:ext cx="2445990" cy="704916"/>
      </dsp:txXfrm>
    </dsp:sp>
    <dsp:sp modelId="{2BCC8C1B-6C08-4859-8E1A-C58339B4D8B2}">
      <dsp:nvSpPr>
        <dsp:cNvPr id="0" name=""/>
        <dsp:cNvSpPr/>
      </dsp:nvSpPr>
      <dsp:spPr>
        <a:xfrm rot="5400000">
          <a:off x="1161210" y="2550483"/>
          <a:ext cx="123770" cy="2296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447A3-9E8B-4AF5-ADCF-C5124E75CCF3}">
      <dsp:nvSpPr>
        <dsp:cNvPr id="0" name=""/>
        <dsp:cNvSpPr/>
      </dsp:nvSpPr>
      <dsp:spPr>
        <a:xfrm>
          <a:off x="0" y="2780251"/>
          <a:ext cx="2445990" cy="8720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совокупный доход</a:t>
          </a:r>
          <a:endParaRPr lang="ru-RU" sz="1300" b="1" i="0" kern="1200" baseline="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12,0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780251"/>
        <a:ext cx="2445990" cy="872081"/>
      </dsp:txXfrm>
    </dsp:sp>
    <dsp:sp modelId="{06AE8648-F78F-4EF6-8400-4AA18721D4AE}">
      <dsp:nvSpPr>
        <dsp:cNvPr id="0" name=""/>
        <dsp:cNvSpPr/>
      </dsp:nvSpPr>
      <dsp:spPr>
        <a:xfrm rot="5400000">
          <a:off x="1107933" y="3681153"/>
          <a:ext cx="230123" cy="22977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939749"/>
          <a:ext cx="2445990" cy="75618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имущество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1057,5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3939749"/>
        <a:ext cx="2445990" cy="756183"/>
      </dsp:txXfrm>
    </dsp:sp>
    <dsp:sp modelId="{82CA3189-2DFB-4C6C-AEAC-4A8EF00AEAC1}">
      <dsp:nvSpPr>
        <dsp:cNvPr id="0" name=""/>
        <dsp:cNvSpPr/>
      </dsp:nvSpPr>
      <dsp:spPr>
        <a:xfrm rot="5400000">
          <a:off x="1144197" y="4742804"/>
          <a:ext cx="215259" cy="193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171CF-0790-4E4D-93B0-218A39723CB2}">
      <dsp:nvSpPr>
        <dsp:cNvPr id="0" name=""/>
        <dsp:cNvSpPr/>
      </dsp:nvSpPr>
      <dsp:spPr>
        <a:xfrm>
          <a:off x="0" y="5010057"/>
          <a:ext cx="2445990" cy="611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Государственная пошлина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accent2">
                  <a:lumMod val="75000"/>
                </a:schemeClr>
              </a:solidFill>
            </a:rPr>
            <a:t>82,1</a:t>
          </a:r>
          <a:endParaRPr lang="ru-RU" sz="13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5010057"/>
        <a:ext cx="2445990" cy="611497"/>
      </dsp:txXfrm>
    </dsp:sp>
    <dsp:sp modelId="{AAC3F2B4-157D-4790-8015-6E537C180BAA}">
      <dsp:nvSpPr>
        <dsp:cNvPr id="0" name=""/>
        <dsp:cNvSpPr/>
      </dsp:nvSpPr>
      <dsp:spPr>
        <a:xfrm>
          <a:off x="2558982" y="418708"/>
          <a:ext cx="2462304" cy="105035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7030A0"/>
              </a:solidFill>
            </a:rPr>
            <a:t>Неналоговые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7030A0"/>
              </a:solidFill>
            </a:rPr>
            <a:t>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rgbClr val="FF3399"/>
              </a:solidFill>
            </a:rPr>
            <a:t>152,2</a:t>
          </a:r>
          <a:endParaRPr lang="ru-RU" sz="2000" b="1" i="1" kern="1200" baseline="0" dirty="0">
            <a:solidFill>
              <a:srgbClr val="FF3399"/>
            </a:solidFill>
          </a:endParaRPr>
        </a:p>
      </dsp:txBody>
      <dsp:txXfrm>
        <a:off x="2558982" y="418708"/>
        <a:ext cx="2462304" cy="1050357"/>
      </dsp:txXfrm>
    </dsp:sp>
    <dsp:sp modelId="{4798FEFB-AB58-4431-A7F9-42E9B17B6F4E}">
      <dsp:nvSpPr>
        <dsp:cNvPr id="0" name=""/>
        <dsp:cNvSpPr/>
      </dsp:nvSpPr>
      <dsp:spPr>
        <a:xfrm rot="5327050">
          <a:off x="3733389" y="1557327"/>
          <a:ext cx="141799" cy="10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590792" y="1752600"/>
          <a:ext cx="2445990" cy="611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Доходы от использования имущества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rgbClr val="FF3399"/>
              </a:solidFill>
            </a:rPr>
            <a:t>149,6</a:t>
          </a:r>
          <a:endParaRPr lang="ru-RU" sz="1300" b="1" i="1" kern="1200" baseline="0" dirty="0">
            <a:solidFill>
              <a:srgbClr val="FF3399"/>
            </a:solidFill>
          </a:endParaRPr>
        </a:p>
      </dsp:txBody>
      <dsp:txXfrm>
        <a:off x="2590792" y="1752600"/>
        <a:ext cx="2445990" cy="611497"/>
      </dsp:txXfrm>
    </dsp:sp>
    <dsp:sp modelId="{A60810FA-9D48-4742-8D10-C9BE1730B07F}">
      <dsp:nvSpPr>
        <dsp:cNvPr id="0" name=""/>
        <dsp:cNvSpPr/>
      </dsp:nvSpPr>
      <dsp:spPr>
        <a:xfrm rot="5456353">
          <a:off x="3800737" y="2371135"/>
          <a:ext cx="14090" cy="10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578782" y="2485184"/>
          <a:ext cx="2445990" cy="611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Штрафы, санкции, возмещение ущерба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rgbClr val="FF3399"/>
              </a:solidFill>
            </a:rPr>
            <a:t>2,6</a:t>
          </a:r>
          <a:endParaRPr lang="ru-RU" sz="1300" b="1" i="1" kern="1200" baseline="0" dirty="0">
            <a:solidFill>
              <a:srgbClr val="FF3399"/>
            </a:solidFill>
          </a:endParaRPr>
        </a:p>
      </dsp:txBody>
      <dsp:txXfrm>
        <a:off x="2578782" y="2485184"/>
        <a:ext cx="2445990" cy="611497"/>
      </dsp:txXfrm>
    </dsp:sp>
    <dsp:sp modelId="{9EDB9606-04C0-4A35-BF09-F6D8B309F0DE}">
      <dsp:nvSpPr>
        <dsp:cNvPr id="0" name=""/>
        <dsp:cNvSpPr/>
      </dsp:nvSpPr>
      <dsp:spPr>
        <a:xfrm>
          <a:off x="5181597" y="380999"/>
          <a:ext cx="2445990" cy="99701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baseline="0" dirty="0" smtClean="0">
              <a:solidFill>
                <a:srgbClr val="7030A0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baseline="0" dirty="0" smtClean="0">
              <a:solidFill>
                <a:srgbClr val="004DE6"/>
              </a:solidFill>
            </a:rPr>
            <a:t>6646,8</a:t>
          </a:r>
          <a:endParaRPr lang="ru-RU" sz="1800" b="1" i="1" kern="1200" baseline="0" dirty="0">
            <a:solidFill>
              <a:srgbClr val="004DE6"/>
            </a:solidFill>
          </a:endParaRPr>
        </a:p>
      </dsp:txBody>
      <dsp:txXfrm>
        <a:off x="5181597" y="380999"/>
        <a:ext cx="2445990" cy="997016"/>
      </dsp:txXfrm>
    </dsp:sp>
    <dsp:sp modelId="{B87D9AF3-9D96-437D-9631-B336EF8E02C8}">
      <dsp:nvSpPr>
        <dsp:cNvPr id="0" name=""/>
        <dsp:cNvSpPr/>
      </dsp:nvSpPr>
      <dsp:spPr>
        <a:xfrm rot="5551114">
          <a:off x="6327753" y="1425363"/>
          <a:ext cx="100951" cy="10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5137349" y="1579722"/>
          <a:ext cx="2445990" cy="611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rgbClr val="004DE6"/>
              </a:solidFill>
            </a:rPr>
            <a:t>6249,7</a:t>
          </a:r>
          <a:endParaRPr lang="ru-RU" sz="1300" b="1" i="1" kern="1200" baseline="0" dirty="0">
            <a:solidFill>
              <a:srgbClr val="004DE6"/>
            </a:solidFill>
          </a:endParaRPr>
        </a:p>
      </dsp:txBody>
      <dsp:txXfrm>
        <a:off x="5137349" y="1579722"/>
        <a:ext cx="2445990" cy="611497"/>
      </dsp:txXfrm>
    </dsp:sp>
    <dsp:sp modelId="{6F6AE7ED-23AD-429E-8E8E-EB41EB38A6B8}">
      <dsp:nvSpPr>
        <dsp:cNvPr id="0" name=""/>
        <dsp:cNvSpPr/>
      </dsp:nvSpPr>
      <dsp:spPr>
        <a:xfrm rot="5400000">
          <a:off x="6306838" y="2244726"/>
          <a:ext cx="107012" cy="10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5137349" y="2405244"/>
          <a:ext cx="2445990" cy="611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rgbClr val="004DE6"/>
              </a:solidFill>
            </a:rPr>
            <a:t>83,5</a:t>
          </a:r>
          <a:endParaRPr lang="ru-RU" sz="1300" b="1" i="1" kern="1200" baseline="0" dirty="0">
            <a:solidFill>
              <a:srgbClr val="004DE6"/>
            </a:solidFill>
          </a:endParaRPr>
        </a:p>
      </dsp:txBody>
      <dsp:txXfrm>
        <a:off x="5137349" y="2405244"/>
        <a:ext cx="2445990" cy="611497"/>
      </dsp:txXfrm>
    </dsp:sp>
    <dsp:sp modelId="{D4C838FD-FF20-43F1-BDC0-22056A7BACAF}">
      <dsp:nvSpPr>
        <dsp:cNvPr id="0" name=""/>
        <dsp:cNvSpPr/>
      </dsp:nvSpPr>
      <dsp:spPr>
        <a:xfrm rot="5210998">
          <a:off x="6351771" y="3046603"/>
          <a:ext cx="59975" cy="107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BCFF-3870-43D0-A627-8DC40BFC37B9}">
      <dsp:nvSpPr>
        <dsp:cNvPr id="0" name=""/>
        <dsp:cNvSpPr/>
      </dsp:nvSpPr>
      <dsp:spPr>
        <a:xfrm>
          <a:off x="5180178" y="3183477"/>
          <a:ext cx="2445990" cy="611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rgbClr val="004DE6"/>
              </a:solidFill>
            </a:rPr>
            <a:t>313,6</a:t>
          </a:r>
          <a:endParaRPr lang="ru-RU" sz="1300" b="1" i="1" kern="1200" baseline="0" dirty="0">
            <a:solidFill>
              <a:srgbClr val="004DE6"/>
            </a:solidFill>
          </a:endParaRPr>
        </a:p>
      </dsp:txBody>
      <dsp:txXfrm>
        <a:off x="5180178" y="3183477"/>
        <a:ext cx="2445990" cy="611497"/>
      </dsp:txXfrm>
    </dsp:sp>
    <dsp:sp modelId="{573EB78C-2CCA-43A4-AE46-92365A68857E}">
      <dsp:nvSpPr>
        <dsp:cNvPr id="0" name=""/>
        <dsp:cNvSpPr/>
      </dsp:nvSpPr>
      <dsp:spPr>
        <a:xfrm>
          <a:off x="8386015" y="373530"/>
          <a:ext cx="1667969" cy="170220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rgbClr val="7030A0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rgbClr val="7030A0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rgbClr val="FF0000"/>
              </a:solidFill>
            </a:rPr>
            <a:t>8289,4</a:t>
          </a:r>
          <a:endParaRPr lang="ru-RU" sz="2000" b="1" i="1" kern="1200" baseline="0" dirty="0">
            <a:solidFill>
              <a:srgbClr val="FF0000"/>
            </a:solidFill>
          </a:endParaRPr>
        </a:p>
      </dsp:txBody>
      <dsp:txXfrm>
        <a:off x="8386015" y="373530"/>
        <a:ext cx="1667969" cy="1702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0.21931</cdr:x>
      <cdr:y>0.58333</cdr:y>
    </cdr:from>
    <cdr:to>
      <cdr:x>0.2828</cdr:x>
      <cdr:y>0.65278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V="1">
          <a:off x="2105670" y="3200400"/>
          <a:ext cx="609580" cy="38103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0.35714</cdr:x>
      <cdr:y>0.58333</cdr:y>
    </cdr:from>
    <cdr:to>
      <cdr:x>0.42857</cdr:x>
      <cdr:y>0.65278</cdr:y>
    </cdr:to>
    <cdr:sp macro="" textlink="">
      <cdr:nvSpPr>
        <cdr:cNvPr id="20" name="Прямая со стрелкой 19"/>
        <cdr:cNvSpPr/>
      </cdr:nvSpPr>
      <cdr:spPr>
        <a:xfrm xmlns:a="http://schemas.openxmlformats.org/drawingml/2006/main">
          <a:off x="3429000" y="3200400"/>
          <a:ext cx="685786" cy="38101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0.26389</cdr:y>
    </cdr:from>
    <cdr:to>
      <cdr:x>0.55899</cdr:x>
      <cdr:y>0.63056</cdr:y>
    </cdr:to>
    <cdr:sp macro="" textlink="">
      <cdr:nvSpPr>
        <cdr:cNvPr id="25" name="Прямая со стрелкой 24"/>
        <cdr:cNvSpPr/>
      </cdr:nvSpPr>
      <cdr:spPr>
        <a:xfrm xmlns:a="http://schemas.openxmlformats.org/drawingml/2006/main" flipV="1">
          <a:off x="4800599" y="1447801"/>
          <a:ext cx="566421" cy="201168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0.64286</cdr:x>
      <cdr:y>0.26389</cdr:y>
    </cdr:from>
    <cdr:to>
      <cdr:x>0.70635</cdr:x>
      <cdr:y>0.66667</cdr:y>
    </cdr:to>
    <cdr:sp macro="" textlink="">
      <cdr:nvSpPr>
        <cdr:cNvPr id="26" name="Прямая со стрелкой 25"/>
        <cdr:cNvSpPr/>
      </cdr:nvSpPr>
      <cdr:spPr>
        <a:xfrm xmlns:a="http://schemas.openxmlformats.org/drawingml/2006/main">
          <a:off x="6172201" y="1447800"/>
          <a:ext cx="609599" cy="22098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0.7619</cdr:x>
      <cdr:y>0.625</cdr:y>
    </cdr:from>
    <cdr:to>
      <cdr:x>0.8492</cdr:x>
      <cdr:y>0.66667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 flipV="1">
          <a:off x="7315200" y="3429000"/>
          <a:ext cx="838185" cy="22861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0.18605</cdr:x>
      <cdr:y>0.20833</cdr:y>
    </cdr:from>
    <cdr:to>
      <cdr:x>0.27907</cdr:x>
      <cdr:y>0.26389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1828800" y="1143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0.19306</cdr:x>
      <cdr:y>0.57294</cdr:y>
    </cdr:from>
    <cdr:to>
      <cdr:x>0.27192</cdr:x>
      <cdr:y>0.6285</cdr:y>
    </cdr:to>
    <cdr:sp macro="" textlink="">
      <cdr:nvSpPr>
        <cdr:cNvPr id="30" name="TextBox 1"/>
        <cdr:cNvSpPr txBox="1"/>
      </cdr:nvSpPr>
      <cdr:spPr>
        <a:xfrm xmlns:a="http://schemas.openxmlformats.org/drawingml/2006/main" rot="19762485">
          <a:off x="1853637" y="3143395"/>
          <a:ext cx="757151" cy="3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+ 4,7%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0.36867</cdr:x>
      <cdr:y>0.55252</cdr:y>
    </cdr:from>
    <cdr:to>
      <cdr:x>0.43568</cdr:x>
      <cdr:y>0.60873</cdr:y>
    </cdr:to>
    <cdr:sp macro="" textlink="">
      <cdr:nvSpPr>
        <cdr:cNvPr id="31" name="TextBox 1"/>
        <cdr:cNvSpPr txBox="1"/>
      </cdr:nvSpPr>
      <cdr:spPr>
        <a:xfrm xmlns:a="http://schemas.openxmlformats.org/drawingml/2006/main" rot="1726148">
          <a:off x="3539703" y="3031373"/>
          <a:ext cx="643300" cy="308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+21,3%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0.44875</cdr:x>
      <cdr:y>0.21181</cdr:y>
    </cdr:from>
    <cdr:to>
      <cdr:x>0.51115</cdr:x>
      <cdr:y>0.39632</cdr:y>
    </cdr:to>
    <cdr:sp macro="" textlink="">
      <cdr:nvSpPr>
        <cdr:cNvPr id="33" name="TextBox 1"/>
        <cdr:cNvSpPr txBox="1"/>
      </cdr:nvSpPr>
      <cdr:spPr>
        <a:xfrm xmlns:a="http://schemas.openxmlformats.org/drawingml/2006/main" rot="12971117" flipV="1">
          <a:off x="4308530" y="1162076"/>
          <a:ext cx="599089" cy="1012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-2,2%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0.68378</cdr:x>
      <cdr:y>0.39424</cdr:y>
    </cdr:from>
    <cdr:to>
      <cdr:x>0.71552</cdr:x>
      <cdr:y>0.51634</cdr:y>
    </cdr:to>
    <cdr:sp macro="" textlink="">
      <cdr:nvSpPr>
        <cdr:cNvPr id="35" name="TextBox 1"/>
        <cdr:cNvSpPr txBox="1"/>
      </cdr:nvSpPr>
      <cdr:spPr>
        <a:xfrm xmlns:a="http://schemas.openxmlformats.org/drawingml/2006/main" rot="4419329">
          <a:off x="6382544" y="2345501"/>
          <a:ext cx="669876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-20,3%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0.74927</cdr:x>
      <cdr:y>0.58741</cdr:y>
    </cdr:from>
    <cdr:to>
      <cdr:x>0.81904</cdr:x>
      <cdr:y>0.64297</cdr:y>
    </cdr:to>
    <cdr:sp macro="" textlink="">
      <cdr:nvSpPr>
        <cdr:cNvPr id="38" name="TextBox 1"/>
        <cdr:cNvSpPr txBox="1"/>
      </cdr:nvSpPr>
      <cdr:spPr>
        <a:xfrm xmlns:a="http://schemas.openxmlformats.org/drawingml/2006/main" rot="20487702">
          <a:off x="7193877" y="3222781"/>
          <a:ext cx="669875" cy="3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+24,4%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0.12922</cdr:x>
      <cdr:y>0.54962</cdr:y>
    </cdr:from>
    <cdr:to>
      <cdr:x>0.20383</cdr:x>
      <cdr:y>0.61641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0165" y="2743200"/>
          <a:ext cx="733401" cy="333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6988,7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0.26591</cdr:x>
      <cdr:y>0.44275</cdr:y>
    </cdr:from>
    <cdr:to>
      <cdr:x>0.34924</cdr:x>
      <cdr:y>0.49236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13825" y="2209800"/>
          <a:ext cx="819117" cy="247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7318,7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0.39278</cdr:x>
      <cdr:y>0.53435</cdr:y>
    </cdr:from>
    <cdr:to>
      <cdr:x>0.47805</cdr:x>
      <cdr:y>0.59351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60965" y="2667000"/>
          <a:ext cx="838187" cy="295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8874,4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0.18348</cdr:x>
      <cdr:y>0.47328</cdr:y>
    </cdr:from>
    <cdr:to>
      <cdr:x>0.26591</cdr:x>
      <cdr:y>0.58969</cdr:y>
    </cdr:to>
    <cdr:sp macro="" textlink="">
      <cdr:nvSpPr>
        <cdr:cNvPr id="6" name="Штриховая стрелка вправо 5"/>
        <cdr:cNvSpPr/>
      </cdr:nvSpPr>
      <cdr:spPr>
        <a:xfrm xmlns:a="http://schemas.openxmlformats.org/drawingml/2006/main">
          <a:off x="1803565" y="2362200"/>
          <a:ext cx="810260" cy="581014"/>
        </a:xfrm>
        <a:prstGeom xmlns:a="http://schemas.openxmlformats.org/drawingml/2006/main" prst="stripedRightArrow">
          <a:avLst>
            <a:gd name="adj1" fmla="val 50000"/>
            <a:gd name="adj2" fmla="val 57562"/>
          </a:avLst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104,7%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0.33077</cdr:x>
      <cdr:y>0.47328</cdr:y>
    </cdr:from>
    <cdr:to>
      <cdr:x>0.40829</cdr:x>
      <cdr:y>0.58969</cdr:y>
    </cdr:to>
    <cdr:sp macro="" textlink="">
      <cdr:nvSpPr>
        <cdr:cNvPr id="7" name="Штриховая стрелка вправо 6"/>
        <cdr:cNvSpPr/>
      </cdr:nvSpPr>
      <cdr:spPr>
        <a:xfrm xmlns:a="http://schemas.openxmlformats.org/drawingml/2006/main">
          <a:off x="3251365" y="2362200"/>
          <a:ext cx="762000" cy="581014"/>
        </a:xfrm>
        <a:prstGeom xmlns:a="http://schemas.openxmlformats.org/drawingml/2006/main" prst="stripedRightArrow">
          <a:avLst>
            <a:gd name="adj1" fmla="val 50000"/>
            <a:gd name="adj2" fmla="val 46890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</a:rPr>
            <a:t>121,3%</a:t>
          </a:r>
          <a:endParaRPr lang="ru-RU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0.19323</cdr:x>
      <cdr:y>0.62012</cdr:y>
    </cdr:from>
    <cdr:to>
      <cdr:x>0.28333</cdr:x>
      <cdr:y>0.67356</cdr:y>
    </cdr:to>
    <cdr:sp macro="" textlink="">
      <cdr:nvSpPr>
        <cdr:cNvPr id="8" name="TextBox 7"/>
        <cdr:cNvSpPr txBox="1"/>
      </cdr:nvSpPr>
      <cdr:spPr>
        <a:xfrm xmlns:a="http://schemas.openxmlformats.org/drawingml/2006/main" rot="19881982">
          <a:off x="1899408" y="3095096"/>
          <a:ext cx="885665" cy="266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114,7%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0.19649</cdr:x>
      <cdr:y>0.79089</cdr:y>
    </cdr:from>
    <cdr:to>
      <cdr:x>0.26819</cdr:x>
      <cdr:y>0.83478</cdr:y>
    </cdr:to>
    <cdr:sp macro="" textlink="">
      <cdr:nvSpPr>
        <cdr:cNvPr id="9" name="TextBox 1"/>
        <cdr:cNvSpPr txBox="1"/>
      </cdr:nvSpPr>
      <cdr:spPr>
        <a:xfrm xmlns:a="http://schemas.openxmlformats.org/drawingml/2006/main" rot="20645925">
          <a:off x="1931472" y="3947428"/>
          <a:ext cx="704797" cy="219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101,4%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0.32532</cdr:x>
      <cdr:y>0.58509</cdr:y>
    </cdr:from>
    <cdr:to>
      <cdr:x>0.39704</cdr:x>
      <cdr:y>0.64616</cdr:y>
    </cdr:to>
    <cdr:sp macro="" textlink="">
      <cdr:nvSpPr>
        <cdr:cNvPr id="10" name="TextBox 1"/>
        <cdr:cNvSpPr txBox="1"/>
      </cdr:nvSpPr>
      <cdr:spPr>
        <a:xfrm xmlns:a="http://schemas.openxmlformats.org/drawingml/2006/main" rot="2141776">
          <a:off x="3197865" y="2920244"/>
          <a:ext cx="704993" cy="30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149,5%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0.32436</cdr:x>
      <cdr:y>0.81932</cdr:y>
    </cdr:from>
    <cdr:to>
      <cdr:x>0.39607</cdr:x>
      <cdr:y>0.8613</cdr:y>
    </cdr:to>
    <cdr:sp macro="" textlink="">
      <cdr:nvSpPr>
        <cdr:cNvPr id="11" name="TextBox 1"/>
        <cdr:cNvSpPr txBox="1"/>
      </cdr:nvSpPr>
      <cdr:spPr>
        <a:xfrm xmlns:a="http://schemas.openxmlformats.org/drawingml/2006/main" rot="1350314">
          <a:off x="3188424" y="4089328"/>
          <a:ext cx="704895" cy="209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110,5%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0.43083</cdr:x>
      <cdr:y>0.24427</cdr:y>
    </cdr:from>
    <cdr:to>
      <cdr:x>0.51998</cdr:x>
      <cdr:y>0.36832</cdr:y>
    </cdr:to>
    <cdr:sp macro="" textlink="">
      <cdr:nvSpPr>
        <cdr:cNvPr id="12" name="Штриховая стрелка вправо 11"/>
        <cdr:cNvSpPr/>
      </cdr:nvSpPr>
      <cdr:spPr>
        <a:xfrm xmlns:a="http://schemas.openxmlformats.org/drawingml/2006/main">
          <a:off x="4234931" y="1219200"/>
          <a:ext cx="876327" cy="619146"/>
        </a:xfrm>
        <a:prstGeom xmlns:a="http://schemas.openxmlformats.org/drawingml/2006/main" prst="stripedRightArrow">
          <a:avLst>
            <a:gd name="adj1" fmla="val 50000"/>
            <a:gd name="adj2" fmla="val 48039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</a:rPr>
            <a:t>97,8%</a:t>
          </a:r>
          <a:endParaRPr lang="ru-RU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0.52456</cdr:x>
      <cdr:y>0.03474</cdr:y>
    </cdr:from>
    <cdr:to>
      <cdr:x>0.60887</cdr:x>
      <cdr:y>0.09963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156365" y="173404"/>
          <a:ext cx="828751" cy="323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baseline="0" dirty="0" smtClean="0">
              <a:latin typeface="Times New Roman" pitchFamily="18" charset="0"/>
              <a:cs typeface="Times New Roman" pitchFamily="18" charset="0"/>
            </a:rPr>
            <a:t>8678,2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0.4714</cdr:x>
      <cdr:y>0.42956</cdr:y>
    </cdr:from>
    <cdr:to>
      <cdr:x>0.49466</cdr:x>
      <cdr:y>0.5708</cdr:y>
    </cdr:to>
    <cdr:sp macro="" textlink="">
      <cdr:nvSpPr>
        <cdr:cNvPr id="14" name="TextBox 1"/>
        <cdr:cNvSpPr txBox="1"/>
      </cdr:nvSpPr>
      <cdr:spPr>
        <a:xfrm xmlns:a="http://schemas.openxmlformats.org/drawingml/2006/main" rot="17979893">
          <a:off x="4395664" y="2382134"/>
          <a:ext cx="704943" cy="228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121,4%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0.46356</cdr:x>
      <cdr:y>0.66134</cdr:y>
    </cdr:from>
    <cdr:to>
      <cdr:x>0.4948</cdr:x>
      <cdr:y>0.81664</cdr:y>
    </cdr:to>
    <cdr:sp macro="" textlink="">
      <cdr:nvSpPr>
        <cdr:cNvPr id="15" name="TextBox 1"/>
        <cdr:cNvSpPr txBox="1"/>
      </cdr:nvSpPr>
      <cdr:spPr>
        <a:xfrm xmlns:a="http://schemas.openxmlformats.org/drawingml/2006/main" rot="18036044">
          <a:off x="4322682" y="3534801"/>
          <a:ext cx="775139" cy="307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85,6</a:t>
          </a:r>
          <a:r>
            <a:rPr lang="ru-RU" sz="1100" dirty="0"/>
            <a:t>%</a:t>
          </a:r>
        </a:p>
      </cdr:txBody>
    </cdr:sp>
  </cdr:relSizeAnchor>
  <cdr:relSizeAnchor xmlns:cdr="http://schemas.openxmlformats.org/drawingml/2006/chartDrawing">
    <cdr:from>
      <cdr:x>0.75325</cdr:x>
      <cdr:y>0.50382</cdr:y>
    </cdr:from>
    <cdr:to>
      <cdr:x>0.84046</cdr:x>
      <cdr:y>0.57061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7404297" y="2514616"/>
          <a:ext cx="857257" cy="333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6915,5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0.58658</cdr:x>
      <cdr:y>0.45802</cdr:y>
    </cdr:from>
    <cdr:to>
      <cdr:x>0.68058</cdr:x>
      <cdr:y>0.56871</cdr:y>
    </cdr:to>
    <cdr:sp macro="" textlink="">
      <cdr:nvSpPr>
        <cdr:cNvPr id="17" name="Штриховая стрелка вправо 16"/>
        <cdr:cNvSpPr/>
      </cdr:nvSpPr>
      <cdr:spPr>
        <a:xfrm xmlns:a="http://schemas.openxmlformats.org/drawingml/2006/main">
          <a:off x="5765965" y="2286000"/>
          <a:ext cx="924001" cy="552465"/>
        </a:xfrm>
        <a:prstGeom xmlns:a="http://schemas.openxmlformats.org/drawingml/2006/main" prst="stripedRightArrow">
          <a:avLst>
            <a:gd name="adj1" fmla="val 50000"/>
            <a:gd name="adj2" fmla="val 46863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</a:rPr>
            <a:t>79,7%</a:t>
          </a:r>
          <a:endParaRPr lang="ru-RU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0.60332</cdr:x>
      <cdr:y>0.29302</cdr:y>
    </cdr:from>
    <cdr:to>
      <cdr:x>0.62948</cdr:x>
      <cdr:y>0.47242</cdr:y>
    </cdr:to>
    <cdr:sp macro="" textlink="">
      <cdr:nvSpPr>
        <cdr:cNvPr id="18" name="TextBox 1"/>
        <cdr:cNvSpPr txBox="1"/>
      </cdr:nvSpPr>
      <cdr:spPr>
        <a:xfrm xmlns:a="http://schemas.openxmlformats.org/drawingml/2006/main" rot="3642783">
          <a:off x="5611388" y="1781601"/>
          <a:ext cx="895403" cy="257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45,9%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0.60069</cdr:x>
      <cdr:y>0.64913</cdr:y>
    </cdr:from>
    <cdr:to>
      <cdr:x>0.63558</cdr:x>
      <cdr:y>0.79036</cdr:y>
    </cdr:to>
    <cdr:sp macro="" textlink="">
      <cdr:nvSpPr>
        <cdr:cNvPr id="19" name="TextBox 1"/>
        <cdr:cNvSpPr txBox="1"/>
      </cdr:nvSpPr>
      <cdr:spPr>
        <a:xfrm xmlns:a="http://schemas.openxmlformats.org/drawingml/2006/main" rot="3818504">
          <a:off x="5723650" y="3420859"/>
          <a:ext cx="704893" cy="342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104,5%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0.20674</cdr:x>
      <cdr:y>0.64122</cdr:y>
    </cdr:from>
    <cdr:to>
      <cdr:x>0.26591</cdr:x>
      <cdr:y>0.70229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 flipV="1">
          <a:off x="2032165" y="3200400"/>
          <a:ext cx="581660" cy="304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0.20161</cdr:x>
      <cdr:y>0.80916</cdr:y>
    </cdr:from>
    <cdr:to>
      <cdr:x>0.26854</cdr:x>
      <cdr:y>0.85496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V="1">
          <a:off x="1981803" y="4038600"/>
          <a:ext cx="65786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0.33077</cdr:x>
      <cdr:y>0.59542</cdr:y>
    </cdr:from>
    <cdr:to>
      <cdr:x>0.39278</cdr:x>
      <cdr:y>0.68702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>
          <a:off x="3251365" y="2971800"/>
          <a:ext cx="609600" cy="457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0.33077</cdr:x>
      <cdr:y>0.83969</cdr:y>
    </cdr:from>
    <cdr:to>
      <cdr:x>0.38503</cdr:x>
      <cdr:y>0.8855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>
          <a:off x="3251365" y="4191000"/>
          <a:ext cx="5334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0.45636</cdr:x>
      <cdr:y>0.42748</cdr:y>
    </cdr:from>
    <cdr:to>
      <cdr:x>0.51681</cdr:x>
      <cdr:y>0.64122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 flipV="1">
          <a:off x="4485893" y="2133600"/>
          <a:ext cx="594272" cy="1066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0.46255</cdr:x>
      <cdr:y>0.67176</cdr:y>
    </cdr:from>
    <cdr:to>
      <cdr:x>0.51681</cdr:x>
      <cdr:y>0.83969</cdr:y>
    </cdr:to>
    <cdr:cxnSp macro="">
      <cdr:nvCxnSpPr>
        <cdr:cNvPr id="37" name="Прямая со стрелкой 36"/>
        <cdr:cNvCxnSpPr/>
      </cdr:nvCxnSpPr>
      <cdr:spPr>
        <a:xfrm xmlns:a="http://schemas.openxmlformats.org/drawingml/2006/main" flipV="1">
          <a:off x="4546765" y="3352800"/>
          <a:ext cx="533400" cy="838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0.57883</cdr:x>
      <cdr:y>0.32061</cdr:y>
    </cdr:from>
    <cdr:to>
      <cdr:x>0.65635</cdr:x>
      <cdr:y>0.62595</cdr:y>
    </cdr:to>
    <cdr:cxnSp macro="">
      <cdr:nvCxnSpPr>
        <cdr:cNvPr id="39" name="Прямая со стрелкой 38"/>
        <cdr:cNvCxnSpPr/>
      </cdr:nvCxnSpPr>
      <cdr:spPr>
        <a:xfrm xmlns:a="http://schemas.openxmlformats.org/drawingml/2006/main">
          <a:off x="5689765" y="1600200"/>
          <a:ext cx="762000" cy="1524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0.57883</cdr:x>
      <cdr:y>0.59542</cdr:y>
    </cdr:from>
    <cdr:to>
      <cdr:x>0.64084</cdr:x>
      <cdr:y>0.85496</cdr:y>
    </cdr:to>
    <cdr:cxnSp macro="">
      <cdr:nvCxnSpPr>
        <cdr:cNvPr id="41" name="Прямая со стрелкой 40"/>
        <cdr:cNvCxnSpPr/>
      </cdr:nvCxnSpPr>
      <cdr:spPr>
        <a:xfrm xmlns:a="http://schemas.openxmlformats.org/drawingml/2006/main">
          <a:off x="5689765" y="2971800"/>
          <a:ext cx="609600" cy="1295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0.71061</cdr:x>
      <cdr:y>0.68702</cdr:y>
    </cdr:from>
    <cdr:to>
      <cdr:x>0.77263</cdr:x>
      <cdr:y>0.71756</cdr:y>
    </cdr:to>
    <cdr:cxnSp macro="">
      <cdr:nvCxnSpPr>
        <cdr:cNvPr id="43" name="Прямая со стрелкой 42"/>
        <cdr:cNvCxnSpPr/>
      </cdr:nvCxnSpPr>
      <cdr:spPr>
        <a:xfrm xmlns:a="http://schemas.openxmlformats.org/drawingml/2006/main" flipV="1">
          <a:off x="6985165" y="3429000"/>
          <a:ext cx="60960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0.70674</cdr:x>
      <cdr:y>0.83969</cdr:y>
    </cdr:from>
    <cdr:to>
      <cdr:x>0.77263</cdr:x>
      <cdr:y>0.87023</cdr:y>
    </cdr:to>
    <cdr:cxnSp macro="">
      <cdr:nvCxnSpPr>
        <cdr:cNvPr id="45" name="Прямая со стрелкой 44"/>
        <cdr:cNvCxnSpPr/>
      </cdr:nvCxnSpPr>
      <cdr:spPr>
        <a:xfrm xmlns:a="http://schemas.openxmlformats.org/drawingml/2006/main" flipV="1">
          <a:off x="6947064" y="4191000"/>
          <a:ext cx="647701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0.70286</cdr:x>
      <cdr:y>0.64122</cdr:y>
    </cdr:from>
    <cdr:to>
      <cdr:x>0.75325</cdr:x>
      <cdr:y>0.67176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6908965" y="3200400"/>
          <a:ext cx="495299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0.71298</cdr:x>
      <cdr:y>0.63308</cdr:y>
    </cdr:from>
    <cdr:to>
      <cdr:x>0.78126</cdr:x>
      <cdr:y>0.69415</cdr:y>
    </cdr:to>
    <cdr:sp macro="" textlink="">
      <cdr:nvSpPr>
        <cdr:cNvPr id="53" name="TextBox 52"/>
        <cdr:cNvSpPr txBox="1"/>
      </cdr:nvSpPr>
      <cdr:spPr>
        <a:xfrm xmlns:a="http://schemas.openxmlformats.org/drawingml/2006/main" rot="20926818">
          <a:off x="7008402" y="3159773"/>
          <a:ext cx="671201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+mj-lt"/>
            </a:rPr>
            <a:t>112,0</a:t>
          </a:r>
          <a:r>
            <a:rPr lang="ru-RU" sz="1100" b="1" dirty="0" smtClean="0">
              <a:latin typeface="+mj-lt"/>
            </a:rPr>
            <a:t>%</a:t>
          </a:r>
          <a:endParaRPr lang="ru-RU" sz="11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0.69973</cdr:x>
      <cdr:y>0.79646</cdr:y>
    </cdr:from>
    <cdr:to>
      <cdr:x>0.76175</cdr:x>
      <cdr:y>0.87279</cdr:y>
    </cdr:to>
    <cdr:sp macro="" textlink="">
      <cdr:nvSpPr>
        <cdr:cNvPr id="54" name="TextBox 53"/>
        <cdr:cNvSpPr txBox="1"/>
      </cdr:nvSpPr>
      <cdr:spPr>
        <a:xfrm xmlns:a="http://schemas.openxmlformats.org/drawingml/2006/main" rot="20457724">
          <a:off x="6878233" y="3975204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128,4%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0.08445</cdr:x>
      <cdr:y>0.18497</cdr:y>
    </cdr:from>
    <cdr:to>
      <cdr:x>0.98455</cdr:x>
      <cdr:y>0.26391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8200" y="914400"/>
          <a:ext cx="8933537" cy="390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0.08263</cdr:x>
      <cdr:y>0.36994</cdr:y>
    </cdr:from>
    <cdr:to>
      <cdr:x>0.98273</cdr:x>
      <cdr:y>0.49108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0107" y="1828799"/>
          <a:ext cx="8933537" cy="598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0.79984</cdr:x>
      <cdr:y>0.52408</cdr:y>
    </cdr:from>
    <cdr:to>
      <cdr:x>0.99081</cdr:x>
      <cdr:y>0.60303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938428" y="2590800"/>
          <a:ext cx="1895387" cy="390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0.09213</cdr:x>
      <cdr:y>0.60116</cdr:y>
    </cdr:from>
    <cdr:to>
      <cdr:x>0.99223</cdr:x>
      <cdr:y>0.67808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4400" y="2971800"/>
          <a:ext cx="8933538" cy="380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0.08453</cdr:x>
      <cdr:y>0.89403</cdr:y>
    </cdr:from>
    <cdr:to>
      <cdr:x>0.98273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38964" y="4419600"/>
          <a:ext cx="891463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НДФЛ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0.09124</cdr:x>
      <cdr:y>0.77071</cdr:y>
    </cdr:from>
    <cdr:to>
      <cdr:x>0.99134</cdr:x>
      <cdr:y>0.85168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05533" y="3810000"/>
          <a:ext cx="8933537" cy="400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</cdr:txBody>
    </cdr:sp>
  </cdr:relSizeAnchor>
  <cdr:relSizeAnchor xmlns:cdr="http://schemas.openxmlformats.org/drawingml/2006/chartDrawing">
    <cdr:from>
      <cdr:x>0.0999</cdr:x>
      <cdr:y>0.06166</cdr:y>
    </cdr:from>
    <cdr:to>
      <cdr:x>1</cdr:x>
      <cdr:y>0.1406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91513" y="304800"/>
          <a:ext cx="8933537" cy="390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0.22123</cdr:x>
      <cdr:y>0.66806</cdr:y>
    </cdr:from>
    <cdr:to>
      <cdr:x>0.29105</cdr:x>
      <cdr:y>0.71607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2081932" y="3048000"/>
          <a:ext cx="657055" cy="2190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0.35628</cdr:x>
      <cdr:y>0.63466</cdr:y>
    </cdr:from>
    <cdr:to>
      <cdr:x>0.42005</cdr:x>
      <cdr:y>0.6952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3352800" y="2895600"/>
          <a:ext cx="600121" cy="2762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0.21246</cdr:x>
      <cdr:y>0.62828</cdr:y>
    </cdr:from>
    <cdr:to>
      <cdr:x>0.28736</cdr:x>
      <cdr:y>0.67961</cdr:y>
    </cdr:to>
    <cdr:sp macro="" textlink="">
      <cdr:nvSpPr>
        <cdr:cNvPr id="6" name="TextBox 5"/>
        <cdr:cNvSpPr txBox="1"/>
      </cdr:nvSpPr>
      <cdr:spPr>
        <a:xfrm xmlns:a="http://schemas.openxmlformats.org/drawingml/2006/main" rot="20282046">
          <a:off x="1999417" y="2866529"/>
          <a:ext cx="704862" cy="234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104,9%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0.3599</cdr:x>
      <cdr:y>0.59882</cdr:y>
    </cdr:from>
    <cdr:to>
      <cdr:x>0.43177</cdr:x>
      <cdr:y>0.66771</cdr:y>
    </cdr:to>
    <cdr:sp macro="" textlink="">
      <cdr:nvSpPr>
        <cdr:cNvPr id="7" name="TextBox 6"/>
        <cdr:cNvSpPr txBox="1"/>
      </cdr:nvSpPr>
      <cdr:spPr>
        <a:xfrm xmlns:a="http://schemas.openxmlformats.org/drawingml/2006/main" rot="1693995">
          <a:off x="3386912" y="2732081"/>
          <a:ext cx="676347" cy="314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114,3%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0.54722</cdr:x>
      <cdr:y>0.42</cdr:y>
    </cdr:from>
    <cdr:to>
      <cdr:x>0.57282</cdr:x>
      <cdr:y>0.57032</cdr:y>
    </cdr:to>
    <cdr:sp macro="" textlink="">
      <cdr:nvSpPr>
        <cdr:cNvPr id="8" name="TextBox 7"/>
        <cdr:cNvSpPr txBox="1"/>
      </cdr:nvSpPr>
      <cdr:spPr>
        <a:xfrm xmlns:a="http://schemas.openxmlformats.org/drawingml/2006/main" rot="17380645">
          <a:off x="4927252" y="2138718"/>
          <a:ext cx="685831" cy="24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107,6%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0.49545</cdr:x>
      <cdr:y>0.48434</cdr:y>
    </cdr:from>
    <cdr:to>
      <cdr:x>0.59919</cdr:x>
      <cdr:y>0.6952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4662531" y="2209799"/>
          <a:ext cx="976269" cy="9620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0.63158</cdr:x>
      <cdr:y>0.28392</cdr:y>
    </cdr:from>
    <cdr:to>
      <cdr:x>0.69939</cdr:x>
      <cdr:y>0.67849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5943600" y="1295400"/>
          <a:ext cx="638139" cy="180021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0.6669</cdr:x>
      <cdr:y>0.37122</cdr:y>
    </cdr:from>
    <cdr:to>
      <cdr:x>0.69218</cdr:x>
      <cdr:y>0.51946</cdr:y>
    </cdr:to>
    <cdr:sp macro="" textlink="">
      <cdr:nvSpPr>
        <cdr:cNvPr id="11" name="TextBox 1"/>
        <cdr:cNvSpPr txBox="1"/>
      </cdr:nvSpPr>
      <cdr:spPr>
        <a:xfrm xmlns:a="http://schemas.openxmlformats.org/drawingml/2006/main" rot="4257043">
          <a:off x="6056797" y="1912913"/>
          <a:ext cx="676341" cy="237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78,3%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0.77328</cdr:x>
      <cdr:y>0.71816</cdr:y>
    </cdr:from>
    <cdr:to>
      <cdr:x>0.83401</cdr:x>
      <cdr:y>0.78497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7277099" y="3276600"/>
          <a:ext cx="571501" cy="304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0.77964</cdr:x>
      <cdr:y>0.66243</cdr:y>
    </cdr:from>
    <cdr:to>
      <cdr:x>0.84441</cdr:x>
      <cdr:y>0.78479</cdr:y>
    </cdr:to>
    <cdr:sp macro="" textlink="">
      <cdr:nvSpPr>
        <cdr:cNvPr id="13" name="TextBox 12"/>
        <cdr:cNvSpPr txBox="1"/>
      </cdr:nvSpPr>
      <cdr:spPr>
        <a:xfrm xmlns:a="http://schemas.openxmlformats.org/drawingml/2006/main" rot="19834508">
          <a:off x="7336915" y="3022307"/>
          <a:ext cx="609531" cy="558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117,6%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0.26527</cdr:x>
      <cdr:y>0.73412</cdr:y>
    </cdr:from>
    <cdr:to>
      <cdr:x>0.32754</cdr:x>
      <cdr:y>0.74785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1932940" y="3566161"/>
          <a:ext cx="453738" cy="6669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0.40286</cdr:x>
      <cdr:y>0.71843</cdr:y>
    </cdr:from>
    <cdr:to>
      <cdr:x>0.46168</cdr:x>
      <cdr:y>0.73019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2935472" y="3489961"/>
          <a:ext cx="428599" cy="5712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0.25481</cdr:x>
      <cdr:y>0.68706</cdr:y>
    </cdr:from>
    <cdr:to>
      <cdr:x>0.34626</cdr:x>
      <cdr:y>0.74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56740" y="3337561"/>
          <a:ext cx="666361" cy="257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95,9%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0.40208</cdr:x>
      <cdr:y>0.67137</cdr:y>
    </cdr:from>
    <cdr:to>
      <cdr:x>0.49751</cdr:x>
      <cdr:y>0.72431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29779" y="3261361"/>
          <a:ext cx="695363" cy="257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124,0</a:t>
          </a:r>
          <a:r>
            <a:rPr lang="ru-RU" sz="1100" dirty="0"/>
            <a:t>%</a:t>
          </a:r>
        </a:p>
      </cdr:txBody>
    </cdr:sp>
  </cdr:relSizeAnchor>
  <cdr:relSizeAnchor xmlns:cdr="http://schemas.openxmlformats.org/drawingml/2006/chartDrawing">
    <cdr:from>
      <cdr:x>0.53717</cdr:x>
      <cdr:y>0.24784</cdr:y>
    </cdr:from>
    <cdr:to>
      <cdr:x>0.58135</cdr:x>
      <cdr:y>0.73804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3914140" y="1203960"/>
          <a:ext cx="321945" cy="23812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0.53181</cdr:x>
      <cdr:y>0.37755</cdr:y>
    </cdr:from>
    <cdr:to>
      <cdr:x>0.5671</cdr:x>
      <cdr:y>0.50691</cdr:y>
    </cdr:to>
    <cdr:sp macro="" textlink="">
      <cdr:nvSpPr>
        <cdr:cNvPr id="8" name="TextBox 1"/>
        <cdr:cNvSpPr txBox="1"/>
      </cdr:nvSpPr>
      <cdr:spPr>
        <a:xfrm xmlns:a="http://schemas.openxmlformats.org/drawingml/2006/main" rot="16955410">
          <a:off x="3689445" y="2019658"/>
          <a:ext cx="628398" cy="257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88,30</a:t>
          </a:r>
          <a:r>
            <a:rPr lang="ru-RU" sz="1100" dirty="0"/>
            <a:t>%</a:t>
          </a:r>
        </a:p>
      </cdr:txBody>
    </cdr:sp>
  </cdr:relSizeAnchor>
  <cdr:relSizeAnchor xmlns:cdr="http://schemas.openxmlformats.org/drawingml/2006/chartDrawing">
    <cdr:from>
      <cdr:x>0.65178</cdr:x>
      <cdr:y>0.16941</cdr:y>
    </cdr:from>
    <cdr:to>
      <cdr:x>0.70491</cdr:x>
      <cdr:y>0.73412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4749250" y="822961"/>
          <a:ext cx="387178" cy="2743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0.69091</cdr:x>
      <cdr:y>0.42347</cdr:y>
    </cdr:from>
    <cdr:to>
      <cdr:x>0.72621</cdr:x>
      <cdr:y>0.59438</cdr:y>
    </cdr:to>
    <cdr:sp macro="" textlink="">
      <cdr:nvSpPr>
        <cdr:cNvPr id="10" name="TextBox 1"/>
        <cdr:cNvSpPr txBox="1"/>
      </cdr:nvSpPr>
      <cdr:spPr>
        <a:xfrm xmlns:a="http://schemas.openxmlformats.org/drawingml/2006/main" rot="4862099">
          <a:off x="4747912" y="2343642"/>
          <a:ext cx="830238" cy="257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111,6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0.79861</cdr:x>
      <cdr:y>0.79686</cdr:y>
    </cdr:from>
    <cdr:to>
      <cdr:x>0.85089</cdr:x>
      <cdr:y>0.84392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5819140" y="3870961"/>
          <a:ext cx="3810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0.78815</cdr:x>
      <cdr:y>0.7498</cdr:y>
    </cdr:from>
    <cdr:to>
      <cdr:x>0.87181</cdr:x>
      <cdr:y>0.81255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594669">
          <a:off x="5742940" y="3642361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114,8%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0.20238</cdr:x>
      <cdr:y>0.40336</cdr:y>
    </cdr:from>
    <cdr:to>
      <cdr:x>0.43006</cdr:x>
      <cdr:y>0.62745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1371600"/>
          <a:ext cx="1457334" cy="762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2851,7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0.6375</cdr:x>
      <cdr:y>0.41667</cdr:y>
    </cdr:from>
    <cdr:to>
      <cdr:x>0.7125</cdr:x>
      <cdr:y>0.45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4857750" y="1905000"/>
          <a:ext cx="571498" cy="152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</cdr:x>
      <cdr:y>0.35</cdr:y>
    </cdr:from>
    <cdr:to>
      <cdr:x>0.87</cdr:x>
      <cdr:y>0.38333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6096000" y="1600200"/>
          <a:ext cx="533400" cy="152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0.63516</cdr:x>
      <cdr:y>0.36694</cdr:y>
    </cdr:from>
    <cdr:to>
      <cdr:x>0.71484</cdr:x>
      <cdr:y>0.42474</cdr:y>
    </cdr:to>
    <cdr:sp macro="" textlink="">
      <cdr:nvSpPr>
        <cdr:cNvPr id="14" name="TextBox 1"/>
        <cdr:cNvSpPr txBox="1"/>
      </cdr:nvSpPr>
      <cdr:spPr>
        <a:xfrm xmlns:a="http://schemas.openxmlformats.org/drawingml/2006/main" rot="20654602">
          <a:off x="4839918" y="1677672"/>
          <a:ext cx="607162" cy="26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105,3%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0.79359</cdr:x>
      <cdr:y>0.30174</cdr:y>
    </cdr:from>
    <cdr:to>
      <cdr:x>0.86545</cdr:x>
      <cdr:y>0.35811</cdr:y>
    </cdr:to>
    <cdr:sp macro="" textlink="">
      <cdr:nvSpPr>
        <cdr:cNvPr id="15" name="TextBox 1"/>
        <cdr:cNvSpPr txBox="1"/>
      </cdr:nvSpPr>
      <cdr:spPr>
        <a:xfrm xmlns:a="http://schemas.openxmlformats.org/drawingml/2006/main" rot="20427627">
          <a:off x="6047132" y="1379548"/>
          <a:ext cx="547573" cy="257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104,2%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0.18</cdr:x>
      <cdr:y>0.68333</cdr:y>
    </cdr:from>
    <cdr:to>
      <cdr:x>0.26</cdr:x>
      <cdr:y>0.75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V="1">
          <a:off x="1371600" y="3124200"/>
          <a:ext cx="609600" cy="3048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0.34157</cdr:x>
      <cdr:y>0.56667</cdr:y>
    </cdr:from>
    <cdr:to>
      <cdr:x>0.41</cdr:x>
      <cdr:y>0.63325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2602732" y="2590800"/>
          <a:ext cx="521468" cy="304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</cdr:x>
      <cdr:y>0.48333</cdr:y>
    </cdr:from>
    <cdr:to>
      <cdr:x>0.57</cdr:x>
      <cdr:y>0.53325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3733800" y="2209800"/>
          <a:ext cx="609600" cy="228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</cdr:x>
      <cdr:y>0.61667</cdr:y>
    </cdr:from>
    <cdr:to>
      <cdr:x>0.26</cdr:x>
      <cdr:y>0.68333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5400" y="28194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90,6%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0.31982</cdr:x>
      <cdr:y>0.55687</cdr:y>
    </cdr:from>
    <cdr:to>
      <cdr:x>0.41879</cdr:x>
      <cdr:y>0.62353</cdr:y>
    </cdr:to>
    <cdr:sp macro="" textlink="">
      <cdr:nvSpPr>
        <cdr:cNvPr id="6" name="TextBox 5"/>
        <cdr:cNvSpPr txBox="1"/>
      </cdr:nvSpPr>
      <cdr:spPr>
        <a:xfrm xmlns:a="http://schemas.openxmlformats.org/drawingml/2006/main" rot="19575181">
          <a:off x="2437062" y="2545993"/>
          <a:ext cx="75414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112,3%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0.48392</cdr:x>
      <cdr:y>0.44572</cdr:y>
    </cdr:from>
    <cdr:to>
      <cdr:x>0.57392</cdr:x>
      <cdr:y>0.5123</cdr:y>
    </cdr:to>
    <cdr:sp macro="" textlink="">
      <cdr:nvSpPr>
        <cdr:cNvPr id="7" name="TextBox 6"/>
        <cdr:cNvSpPr txBox="1"/>
      </cdr:nvSpPr>
      <cdr:spPr>
        <a:xfrm xmlns:a="http://schemas.openxmlformats.org/drawingml/2006/main" rot="20553466">
          <a:off x="3687455" y="2037816"/>
          <a:ext cx="685800" cy="30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104,4%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0.21978</cdr:x>
      <cdr:y>0.42317</cdr:y>
    </cdr:from>
    <cdr:to>
      <cdr:x>0.44746</cdr:x>
      <cdr:y>0.64726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1600200"/>
          <a:ext cx="1578779" cy="84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64,0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F4230-7302-4470-8D02-394214EBFFE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3400"/>
            <a:ext cx="3768725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F3454-DE29-4145-AA6D-C1FAE8208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34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F3454-DE29-4145-AA6D-C1FAE82081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58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22719" y="877824"/>
            <a:ext cx="1584959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3456" y="755904"/>
            <a:ext cx="182879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16479" y="1572767"/>
            <a:ext cx="7229856" cy="5974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63953" y="2638681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574"/>
                </a:moveTo>
                <a:lnTo>
                  <a:pt x="0" y="0"/>
                </a:lnTo>
              </a:path>
            </a:pathLst>
          </a:custGeom>
          <a:ln w="30465">
            <a:solidFill>
              <a:srgbClr val="8C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63953" y="4119511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1663647"/>
                </a:moveTo>
                <a:lnTo>
                  <a:pt x="0" y="0"/>
                </a:lnTo>
              </a:path>
            </a:pathLst>
          </a:custGeom>
          <a:ln w="30465">
            <a:solidFill>
              <a:srgbClr val="878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894955" y="2553365"/>
            <a:ext cx="0" cy="3126740"/>
          </a:xfrm>
          <a:custGeom>
            <a:avLst/>
            <a:gdLst/>
            <a:ahLst/>
            <a:cxnLst/>
            <a:rect l="l" t="t" r="r" b="b"/>
            <a:pathLst>
              <a:path h="3126740">
                <a:moveTo>
                  <a:pt x="0" y="3126197"/>
                </a:moveTo>
                <a:lnTo>
                  <a:pt x="0" y="0"/>
                </a:lnTo>
              </a:path>
            </a:pathLst>
          </a:custGeom>
          <a:ln w="36558">
            <a:solidFill>
              <a:srgbClr val="90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55156" y="2340077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895811"/>
                </a:moveTo>
                <a:lnTo>
                  <a:pt x="0" y="0"/>
                </a:lnTo>
              </a:path>
            </a:pathLst>
          </a:custGeom>
          <a:ln w="36558">
            <a:solidFill>
              <a:srgbClr val="97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86158" y="2254761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542362"/>
                </a:moveTo>
                <a:lnTo>
                  <a:pt x="0" y="0"/>
                </a:lnTo>
              </a:path>
            </a:pathLst>
          </a:custGeom>
          <a:ln w="30465">
            <a:solidFill>
              <a:srgbClr val="97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828786" y="1493018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1304105"/>
                </a:moveTo>
                <a:lnTo>
                  <a:pt x="0" y="0"/>
                </a:lnTo>
              </a:path>
            </a:pathLst>
          </a:custGeom>
          <a:ln w="91396">
            <a:solidFill>
              <a:srgbClr val="83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92398" y="20110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377824"/>
                </a:moveTo>
                <a:lnTo>
                  <a:pt x="0" y="0"/>
                </a:lnTo>
              </a:path>
            </a:pathLst>
          </a:custGeom>
          <a:ln w="12186">
            <a:solidFill>
              <a:srgbClr val="707C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876800" y="24375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402200"/>
                </a:moveTo>
                <a:lnTo>
                  <a:pt x="0" y="0"/>
                </a:lnTo>
              </a:path>
            </a:pathLst>
          </a:custGeom>
          <a:ln w="24372">
            <a:solidFill>
              <a:srgbClr val="708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93" y="45704"/>
            <a:ext cx="5892165" cy="0"/>
          </a:xfrm>
          <a:custGeom>
            <a:avLst/>
            <a:gdLst/>
            <a:ahLst/>
            <a:cxnLst/>
            <a:rect l="l" t="t" r="r" b="b"/>
            <a:pathLst>
              <a:path w="5892165">
                <a:moveTo>
                  <a:pt x="0" y="0"/>
                </a:moveTo>
                <a:lnTo>
                  <a:pt x="5892033" y="0"/>
                </a:lnTo>
              </a:path>
            </a:pathLst>
          </a:custGeom>
          <a:ln w="36558">
            <a:solidFill>
              <a:srgbClr val="708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213288"/>
            <a:ext cx="4826000" cy="0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5739" y="0"/>
                </a:lnTo>
              </a:path>
            </a:pathLst>
          </a:custGeom>
          <a:ln w="12186">
            <a:solidFill>
              <a:srgbClr val="A8B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55474" y="255946"/>
            <a:ext cx="4295775" cy="0"/>
          </a:xfrm>
          <a:custGeom>
            <a:avLst/>
            <a:gdLst/>
            <a:ahLst/>
            <a:cxnLst/>
            <a:rect l="l" t="t" r="r" b="b"/>
            <a:pathLst>
              <a:path w="4295775">
                <a:moveTo>
                  <a:pt x="0" y="0"/>
                </a:moveTo>
                <a:lnTo>
                  <a:pt x="4295639" y="0"/>
                </a:lnTo>
              </a:path>
            </a:pathLst>
          </a:custGeom>
          <a:ln w="24372">
            <a:solidFill>
              <a:srgbClr val="4F7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386304" y="411341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448" y="0"/>
                </a:lnTo>
              </a:path>
            </a:pathLst>
          </a:custGeom>
          <a:ln w="30465">
            <a:solidFill>
              <a:srgbClr val="9783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093" y="566737"/>
            <a:ext cx="5392420" cy="0"/>
          </a:xfrm>
          <a:custGeom>
            <a:avLst/>
            <a:gdLst/>
            <a:ahLst/>
            <a:cxnLst/>
            <a:rect l="l" t="t" r="r" b="b"/>
            <a:pathLst>
              <a:path w="5392420">
                <a:moveTo>
                  <a:pt x="0" y="0"/>
                </a:moveTo>
                <a:lnTo>
                  <a:pt x="5392398" y="0"/>
                </a:lnTo>
              </a:path>
            </a:pathLst>
          </a:custGeom>
          <a:ln w="24372">
            <a:solidFill>
              <a:srgbClr val="576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8621" y="1870843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5">
                <a:moveTo>
                  <a:pt x="0" y="0"/>
                </a:moveTo>
                <a:lnTo>
                  <a:pt x="4051914" y="0"/>
                </a:lnTo>
              </a:path>
            </a:pathLst>
          </a:custGeom>
          <a:ln w="24372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756" y="-134784"/>
            <a:ext cx="10425887" cy="982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6169" y="2839780"/>
            <a:ext cx="7089775" cy="363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chart" Target="../charts/chart15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554251" y="1525434"/>
            <a:ext cx="2576195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25" dirty="0">
                <a:solidFill>
                  <a:srgbClr val="070705"/>
                </a:solidFill>
                <a:latin typeface="Times New Roman"/>
                <a:cs typeface="Times New Roman"/>
              </a:rPr>
              <a:t>Бюджет </a:t>
            </a:r>
            <a:r>
              <a:rPr sz="2000" i="1" spc="90" dirty="0">
                <a:solidFill>
                  <a:srgbClr val="070705"/>
                </a:solidFill>
                <a:latin typeface="Times New Roman"/>
                <a:cs typeface="Times New Roman"/>
              </a:rPr>
              <a:t>для</a:t>
            </a:r>
            <a:r>
              <a:rPr sz="2000" i="1" spc="-114" dirty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2000" i="1" spc="50" dirty="0">
                <a:solidFill>
                  <a:srgbClr val="1F1F1F"/>
                </a:solidFill>
                <a:latin typeface="Times New Roman"/>
                <a:cs typeface="Times New Roman"/>
              </a:rPr>
              <a:t>г</a:t>
            </a:r>
            <a:r>
              <a:rPr sz="2000" i="1" spc="50" dirty="0">
                <a:solidFill>
                  <a:srgbClr val="070705"/>
                </a:solidFill>
                <a:latin typeface="Times New Roman"/>
                <a:cs typeface="Times New Roman"/>
              </a:rPr>
              <a:t>раждан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300" y="2635250"/>
            <a:ext cx="4524375" cy="346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ts val="4130"/>
              </a:lnSpc>
            </a:pPr>
            <a:r>
              <a:rPr sz="3450" spc="50" dirty="0" err="1">
                <a:solidFill>
                  <a:srgbClr val="070705"/>
                </a:solidFill>
                <a:latin typeface="Times New Roman"/>
                <a:cs typeface="Times New Roman"/>
              </a:rPr>
              <a:t>Исполнение</a:t>
            </a:r>
            <a:r>
              <a:rPr sz="3450" spc="50" dirty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3450" spc="50" dirty="0" err="1" smtClean="0">
                <a:solidFill>
                  <a:srgbClr val="070705"/>
                </a:solidFill>
                <a:latin typeface="Times New Roman"/>
                <a:cs typeface="Times New Roman"/>
              </a:rPr>
              <a:t>бюджета</a:t>
            </a:r>
            <a:r>
              <a:rPr lang="ru-RU" sz="3450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 Титовского сельского поселения</a:t>
            </a:r>
            <a:r>
              <a:rPr sz="3450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  </a:t>
            </a:r>
            <a:r>
              <a:rPr sz="3450" spc="50" dirty="0">
                <a:solidFill>
                  <a:srgbClr val="070705"/>
                </a:solidFill>
                <a:latin typeface="Times New Roman"/>
                <a:cs typeface="Times New Roman"/>
              </a:rPr>
              <a:t>Миллеровского</a:t>
            </a:r>
            <a:r>
              <a:rPr sz="3450" spc="290" dirty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3450" spc="45" dirty="0">
                <a:solidFill>
                  <a:srgbClr val="070705"/>
                </a:solidFill>
                <a:latin typeface="Times New Roman"/>
                <a:cs typeface="Times New Roman"/>
              </a:rPr>
              <a:t>района</a:t>
            </a:r>
            <a:endParaRPr sz="3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00" dirty="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</a:pPr>
            <a:r>
              <a:rPr lang="ru-RU" sz="4650" b="1" spc="245" dirty="0" err="1" smtClean="0">
                <a:solidFill>
                  <a:srgbClr val="070705"/>
                </a:solidFill>
                <a:latin typeface="Times New Roman"/>
                <a:cs typeface="Times New Roman"/>
              </a:rPr>
              <a:t>з</a:t>
            </a:r>
            <a:r>
              <a:rPr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а</a:t>
            </a:r>
            <a:r>
              <a:rPr lang="ru-RU"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201</a:t>
            </a:r>
            <a:r>
              <a:rPr lang="ru-RU"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9 </a:t>
            </a:r>
            <a:r>
              <a:rPr sz="4650" b="1" spc="245" dirty="0" err="1" smtClean="0">
                <a:solidFill>
                  <a:srgbClr val="070705"/>
                </a:solidFill>
                <a:latin typeface="Times New Roman"/>
                <a:cs typeface="Times New Roman"/>
              </a:rPr>
              <a:t>год</a:t>
            </a:r>
            <a:endParaRPr sz="4650" dirty="0"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22900" y="316065"/>
              <a:ext cx="44503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b="1" spc="25" dirty="0" smtClean="0">
                  <a:solidFill>
                    <a:srgbClr val="131313"/>
                  </a:solidFill>
                  <a:latin typeface="Arial"/>
                  <a:cs typeface="Arial"/>
                </a:rPr>
                <a:t>1</a:t>
              </a:r>
              <a:endParaRPr sz="1300" dirty="0">
                <a:latin typeface="Arial"/>
                <a:cs typeface="Arial"/>
              </a:endParaRPr>
            </a:p>
          </p:txBody>
        </p:sp>
      </p:grpSp>
      <p:pic>
        <p:nvPicPr>
          <p:cNvPr id="11" name="Рисунок 10" descr="C:\Users\Пользователь\Pictures\бюджет для гражда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100" y="1035050"/>
            <a:ext cx="525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528979" y="865494"/>
            <a:ext cx="7625080" cy="72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50" b="1" spc="-7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Государстве</a:t>
            </a:r>
            <a:r>
              <a:rPr lang="ru-RU" sz="2350" b="1" spc="-7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нная</a:t>
            </a:r>
            <a:r>
              <a:rPr sz="2350" b="1" spc="-7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85" dirty="0">
                <a:solidFill>
                  <a:srgbClr val="004DE6"/>
                </a:solidFill>
                <a:latin typeface="Times New Roman"/>
                <a:cs typeface="Times New Roman"/>
              </a:rPr>
              <a:t>пошлина </a:t>
            </a:r>
            <a:r>
              <a:rPr sz="2350" b="1" spc="-110" dirty="0" err="1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sz="2350" b="1" spc="-11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11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350" b="1" spc="-9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</a:t>
            </a:r>
            <a:r>
              <a:rPr sz="2350" b="1" spc="37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endParaRPr sz="235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8386" y="1620172"/>
            <a:ext cx="96456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25" dirty="0">
                <a:solidFill>
                  <a:srgbClr val="0C0E0C"/>
                </a:solidFill>
                <a:latin typeface="Times New Roman"/>
                <a:cs typeface="Times New Roman"/>
              </a:rPr>
              <a:t>тыс.</a:t>
            </a:r>
            <a:r>
              <a:rPr sz="1350" b="1" spc="-70" dirty="0">
                <a:solidFill>
                  <a:srgbClr val="0C0E0C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0C0E0C"/>
                </a:solidFill>
                <a:latin typeface="Times New Roman"/>
                <a:cs typeface="Times New Roman"/>
              </a:rPr>
              <a:t>рублей</a:t>
            </a:r>
            <a:endParaRPr sz="1350" dirty="0">
              <a:latin typeface="Times New Roman"/>
              <a:cs typeface="Times New Roman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7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/>
            <p:cNvSpPr txBox="1"/>
            <p:nvPr/>
          </p:nvSpPr>
          <p:spPr>
            <a:xfrm>
              <a:off x="5575300" y="349250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2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10</a:t>
              </a:r>
              <a:endParaRPr sz="1300" dirty="0">
                <a:latin typeface="Arial"/>
                <a:cs typeface="Arial"/>
              </a:endParaRPr>
            </a:p>
          </p:txBody>
        </p:sp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396094898"/>
              </p:ext>
            </p:extLst>
          </p:nvPr>
        </p:nvGraphicFramePr>
        <p:xfrm>
          <a:off x="846137" y="1411287"/>
          <a:ext cx="900112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079500" y="882650"/>
            <a:ext cx="8436610" cy="137858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350" spc="1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Показатели</a:t>
            </a:r>
            <a:r>
              <a:rPr sz="2350" spc="1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поступления</a:t>
            </a:r>
            <a:r>
              <a:rPr sz="2350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spc="-60" dirty="0">
                <a:solidFill>
                  <a:srgbClr val="004DE6"/>
                </a:solidFill>
                <a:latin typeface="Times New Roman"/>
                <a:cs typeface="Times New Roman"/>
              </a:rPr>
              <a:t>доходов </a:t>
            </a:r>
            <a:r>
              <a:rPr sz="2350" spc="55" dirty="0">
                <a:solidFill>
                  <a:srgbClr val="004DE6"/>
                </a:solidFill>
                <a:latin typeface="Times New Roman"/>
                <a:cs typeface="Times New Roman"/>
              </a:rPr>
              <a:t>от </a:t>
            </a:r>
            <a:r>
              <a:rPr sz="2350" spc="10" dirty="0">
                <a:solidFill>
                  <a:srgbClr val="004DE6"/>
                </a:solidFill>
                <a:latin typeface="Times New Roman"/>
                <a:cs typeface="Times New Roman"/>
              </a:rPr>
              <a:t>использования </a:t>
            </a:r>
            <a:r>
              <a:rPr sz="2350" spc="-15" dirty="0">
                <a:solidFill>
                  <a:srgbClr val="004DE6"/>
                </a:solidFill>
                <a:latin typeface="Times New Roman"/>
                <a:cs typeface="Times New Roman"/>
              </a:rPr>
              <a:t>имущества,  </a:t>
            </a:r>
            <a:r>
              <a:rPr lang="ru-RU" sz="2350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находящегося</a:t>
            </a:r>
            <a:r>
              <a:rPr sz="2250" spc="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250" spc="40" dirty="0">
                <a:solidFill>
                  <a:srgbClr val="004DE6"/>
                </a:solidFill>
                <a:latin typeface="Times New Roman"/>
                <a:cs typeface="Times New Roman"/>
              </a:rPr>
              <a:t>в государственной </a:t>
            </a:r>
            <a:r>
              <a:rPr sz="2250" spc="45" dirty="0">
                <a:solidFill>
                  <a:srgbClr val="004DE6"/>
                </a:solidFill>
                <a:latin typeface="Times New Roman"/>
                <a:cs typeface="Times New Roman"/>
              </a:rPr>
              <a:t>и муниципальной </a:t>
            </a:r>
            <a:r>
              <a:rPr sz="2350" spc="-35" dirty="0">
                <a:solidFill>
                  <a:srgbClr val="004DE6"/>
                </a:solidFill>
                <a:latin typeface="Times New Roman"/>
                <a:cs typeface="Times New Roman"/>
              </a:rPr>
              <a:t>собственности  в </a:t>
            </a:r>
            <a:r>
              <a:rPr lang="ru-RU" sz="2350" spc="-5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бюджете</a:t>
            </a:r>
            <a:r>
              <a:rPr sz="2350" spc="-5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spc="-5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</a:p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350" spc="-1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</a:t>
            </a:r>
            <a:r>
              <a:rPr lang="ru-RU" sz="2350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района</a:t>
            </a:r>
            <a:endParaRPr sz="235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47100" y="1797050"/>
            <a:ext cx="12922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600" b="1" spc="65" dirty="0">
                <a:solidFill>
                  <a:srgbClr val="0F0F0F"/>
                </a:solidFill>
                <a:latin typeface="Times New Roman"/>
                <a:cs typeface="Times New Roman"/>
              </a:rPr>
              <a:t>тыс.</a:t>
            </a:r>
            <a:r>
              <a:rPr sz="1600" b="1" spc="-150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20" dirty="0" err="1" smtClean="0">
                <a:solidFill>
                  <a:srgbClr val="0F0F0F"/>
                </a:solidFill>
                <a:latin typeface="Times New Roman"/>
                <a:cs typeface="Times New Roman"/>
              </a:rPr>
              <a:t>р</a:t>
            </a:r>
            <a:r>
              <a:rPr sz="1600" b="1" spc="20" dirty="0" err="1" smtClean="0">
                <a:solidFill>
                  <a:srgbClr val="0F0F0F"/>
                </a:solidFill>
                <a:latin typeface="Times New Roman"/>
                <a:cs typeface="Times New Roman"/>
              </a:rPr>
              <a:t>ублей</a:t>
            </a:r>
            <a:endParaRPr sz="1600" b="1" dirty="0">
              <a:latin typeface="Times New Roman"/>
              <a:cs typeface="Times New Roman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8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/>
            <p:cNvSpPr txBox="1"/>
            <p:nvPr/>
          </p:nvSpPr>
          <p:spPr>
            <a:xfrm>
              <a:off x="5575300" y="316065"/>
              <a:ext cx="44957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2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11</a:t>
              </a:r>
              <a:endParaRPr sz="1300" b="1" dirty="0">
                <a:latin typeface="Arial"/>
                <a:cs typeface="Arial"/>
              </a:endParaRPr>
            </a:p>
          </p:txBody>
        </p:sp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923998015"/>
              </p:ext>
            </p:extLst>
          </p:nvPr>
        </p:nvGraphicFramePr>
        <p:xfrm>
          <a:off x="1079500" y="2330450"/>
          <a:ext cx="85820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8928" y="1584960"/>
            <a:ext cx="1328927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76874" y="958850"/>
            <a:ext cx="7675370" cy="6412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457450" marR="5080" indent="-2445385" algn="ctr">
              <a:lnSpc>
                <a:spcPts val="2500"/>
              </a:lnSpc>
            </a:pPr>
            <a:r>
              <a:rPr lang="ru-RU" sz="2300" b="1" spc="-9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Динамика расходов </a:t>
            </a:r>
            <a:r>
              <a:rPr sz="2300" b="1" spc="-8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</a:t>
            </a:r>
          </a:p>
          <a:p>
            <a:pPr marL="2457450" marR="5080" indent="-2445385" algn="ctr">
              <a:lnSpc>
                <a:spcPts val="2500"/>
              </a:lnSpc>
            </a:pPr>
            <a:r>
              <a:rPr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 </a:t>
            </a:r>
            <a:r>
              <a:rPr sz="2300" b="1" spc="-65" dirty="0" err="1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11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в </a:t>
            </a:r>
            <a:r>
              <a:rPr sz="2300" b="1" spc="-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4</a:t>
            </a:r>
            <a:r>
              <a:rPr sz="2300" b="1" spc="-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-201</a:t>
            </a:r>
            <a:r>
              <a:rPr lang="ru-RU" sz="2300" b="1" spc="-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9</a:t>
            </a:r>
            <a:r>
              <a:rPr sz="2300" b="1" spc="-2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004DE6"/>
                </a:solidFill>
                <a:latin typeface="Times New Roman"/>
                <a:cs typeface="Times New Roman"/>
              </a:rPr>
              <a:t>гг.</a:t>
            </a:r>
            <a:endParaRPr sz="230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7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4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12</a:t>
              </a:r>
              <a:endParaRPr sz="1300" dirty="0">
                <a:latin typeface="Arial"/>
                <a:cs typeface="Arial"/>
              </a:endParaRPr>
            </a:p>
          </p:txBody>
        </p:sp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557446642"/>
              </p:ext>
            </p:extLst>
          </p:nvPr>
        </p:nvGraphicFramePr>
        <p:xfrm>
          <a:off x="546100" y="2025650"/>
          <a:ext cx="941070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75516" y="167813"/>
            <a:ext cx="7810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55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9864" y="896220"/>
            <a:ext cx="836168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Структура </a:t>
            </a:r>
            <a:r>
              <a:rPr sz="2300" b="1" spc="-60" dirty="0">
                <a:solidFill>
                  <a:srgbClr val="004DE6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spc="-80" dirty="0" err="1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8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  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110" dirty="0">
                <a:solidFill>
                  <a:srgbClr val="004DE6"/>
                </a:solidFill>
                <a:latin typeface="Times New Roman"/>
                <a:cs typeface="Times New Roman"/>
              </a:rPr>
              <a:t>в </a:t>
            </a:r>
            <a:r>
              <a:rPr sz="2300" b="1" spc="-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9</a:t>
            </a:r>
            <a:r>
              <a:rPr sz="2300" b="1" spc="-2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</a:t>
              </a:r>
              <a:r>
                <a:rPr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3</a:t>
              </a:r>
              <a:endParaRPr sz="1300" dirty="0">
                <a:latin typeface="Arial"/>
                <a:cs typeface="Arial"/>
              </a:endParaRPr>
            </a:p>
          </p:txBody>
        </p:sp>
      </p:grp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457441208"/>
              </p:ext>
            </p:extLst>
          </p:nvPr>
        </p:nvGraphicFramePr>
        <p:xfrm>
          <a:off x="1092200" y="1568450"/>
          <a:ext cx="9601200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851900" y="1873250"/>
            <a:ext cx="1316735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75516" y="167813"/>
            <a:ext cx="7810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55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59256" y="316065"/>
            <a:ext cx="4699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75" dirty="0">
                <a:solidFill>
                  <a:srgbClr val="0A0A0A"/>
                </a:solidFill>
                <a:latin typeface="Times New Roman"/>
                <a:cs typeface="Times New Roman"/>
              </a:rPr>
              <a:t>,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9900" y="806450"/>
            <a:ext cx="5825490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150" b="1" spc="12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Динами</a:t>
            </a:r>
            <a:r>
              <a:rPr lang="ru-RU" sz="2150" b="1" spc="1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к</a:t>
            </a:r>
            <a:r>
              <a:rPr sz="2150" b="1" spc="10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а </a:t>
            </a:r>
            <a:r>
              <a:rPr sz="2150" b="1" spc="1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расходов</a:t>
            </a:r>
            <a:r>
              <a:rPr lang="ru-RU" sz="2150" b="1" spc="1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15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б</a:t>
            </a:r>
            <a:r>
              <a:rPr sz="2150" b="1" spc="2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юджета</a:t>
            </a:r>
            <a:r>
              <a:rPr lang="ru-RU" sz="215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Титовского сельского поселения Миллеровского района на культуру</a:t>
            </a:r>
            <a:endParaRPr sz="215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1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8"/>
            <p:cNvSpPr txBox="1"/>
            <p:nvPr/>
          </p:nvSpPr>
          <p:spPr>
            <a:xfrm>
              <a:off x="5651500" y="316065"/>
              <a:ext cx="44957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5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14</a:t>
              </a:r>
              <a:endParaRPr sz="1300" dirty="0">
                <a:latin typeface="Arial"/>
                <a:cs typeface="Arial"/>
              </a:endParaRPr>
            </a:p>
          </p:txBody>
        </p:sp>
      </p:grp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4170761560"/>
              </p:ext>
            </p:extLst>
          </p:nvPr>
        </p:nvGraphicFramePr>
        <p:xfrm>
          <a:off x="2956560" y="2117089"/>
          <a:ext cx="7286625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Рисунок 15" descr="05-nurture5-819x102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100" y="654050"/>
            <a:ext cx="4343400" cy="29718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5-nurture5-819x1024.pn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93700" y="4768850"/>
            <a:ext cx="4895850" cy="2486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ject 11"/>
          <p:cNvSpPr txBox="1"/>
          <p:nvPr/>
        </p:nvSpPr>
        <p:spPr>
          <a:xfrm>
            <a:off x="10075516" y="167813"/>
            <a:ext cx="7810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55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900" y="654050"/>
            <a:ext cx="9721850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05"/>
              </a:lnSpc>
            </a:pPr>
            <a:r>
              <a:rPr sz="2350" b="1" spc="-1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Стру</a:t>
            </a:r>
            <a:r>
              <a:rPr lang="ru-RU" sz="235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к</a:t>
            </a:r>
            <a:r>
              <a:rPr sz="2350" b="1" spc="-1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тура</a:t>
            </a:r>
            <a:r>
              <a:rPr sz="235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75" dirty="0">
                <a:solidFill>
                  <a:srgbClr val="004DE6"/>
                </a:solidFill>
                <a:latin typeface="Times New Roman"/>
                <a:cs typeface="Times New Roman"/>
              </a:rPr>
              <a:t>расходов </a:t>
            </a:r>
            <a:r>
              <a:rPr sz="2350" b="1" spc="-95" dirty="0" err="1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sz="2350" b="1" spc="-9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9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350" b="1" spc="-9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 </a:t>
            </a:r>
            <a:r>
              <a:rPr sz="2350" b="1" spc="-90" dirty="0">
                <a:solidFill>
                  <a:srgbClr val="004DE6"/>
                </a:solidFill>
                <a:latin typeface="Times New Roman"/>
                <a:cs typeface="Times New Roman"/>
              </a:rPr>
              <a:t>района </a:t>
            </a:r>
            <a:r>
              <a:rPr sz="2350" b="1" spc="85" dirty="0">
                <a:solidFill>
                  <a:srgbClr val="004DE6"/>
                </a:solidFill>
                <a:latin typeface="Times New Roman"/>
                <a:cs typeface="Times New Roman"/>
              </a:rPr>
              <a:t>в </a:t>
            </a:r>
            <a:r>
              <a:rPr sz="2350" b="1" spc="-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</a:t>
            </a:r>
            <a:r>
              <a:rPr lang="ru-RU" sz="2350" b="1" spc="-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9</a:t>
            </a:r>
            <a:r>
              <a:rPr sz="2350" b="1" spc="-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85" dirty="0">
                <a:solidFill>
                  <a:srgbClr val="004DE6"/>
                </a:solidFill>
                <a:latin typeface="Times New Roman"/>
                <a:cs typeface="Times New Roman"/>
              </a:rPr>
              <a:t>году </a:t>
            </a:r>
            <a:r>
              <a:rPr sz="2350" b="1" spc="-15" dirty="0">
                <a:solidFill>
                  <a:srgbClr val="004DE6"/>
                </a:solidFill>
                <a:latin typeface="Times New Roman"/>
                <a:cs typeface="Times New Roman"/>
              </a:rPr>
              <a:t>по</a:t>
            </a:r>
            <a:r>
              <a:rPr sz="2350" b="1" spc="11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>
                <a:solidFill>
                  <a:srgbClr val="004DE6"/>
                </a:solidFill>
                <a:latin typeface="Times New Roman"/>
                <a:cs typeface="Times New Roman"/>
              </a:rPr>
              <a:t>отрасли</a:t>
            </a:r>
            <a:endParaRPr sz="2350" dirty="0">
              <a:solidFill>
                <a:srgbClr val="004DE6"/>
              </a:solidFill>
              <a:latin typeface="Times New Roman"/>
              <a:cs typeface="Times New Roman"/>
            </a:endParaRPr>
          </a:p>
          <a:p>
            <a:pPr marR="21590" algn="ctr">
              <a:lnSpc>
                <a:spcPts val="2825"/>
              </a:lnSpc>
            </a:pPr>
            <a:r>
              <a:rPr lang="ru-RU" sz="2450" b="1" i="1" spc="-1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«Культура»</a:t>
            </a:r>
            <a:endParaRPr sz="245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2762361069"/>
              </p:ext>
            </p:extLst>
          </p:nvPr>
        </p:nvGraphicFramePr>
        <p:xfrm>
          <a:off x="2908300" y="1339850"/>
          <a:ext cx="640080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05-nurture5-819x1024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241300" y="1339850"/>
            <a:ext cx="3781425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2" name="Рисунок 21" descr="05-nurture5-819x1024.pn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6565900" y="4235450"/>
            <a:ext cx="3771900" cy="317182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3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7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15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S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1263650"/>
            <a:ext cx="4266667" cy="3200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6003" y="865494"/>
            <a:ext cx="9857105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r>
              <a:rPr lang="ru-RU" sz="2350" b="1" spc="-10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Динамика</a:t>
            </a:r>
            <a:r>
              <a:rPr sz="2350" b="1" spc="-10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расходов </a:t>
            </a:r>
            <a:r>
              <a:rPr sz="2350" b="1" spc="-9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sz="2350" b="1" spc="-9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9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350" b="1" spc="-9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</a:t>
            </a:r>
            <a:r>
              <a:rPr sz="2350" b="1" spc="-9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 err="1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r>
              <a:rPr sz="2350" b="1" spc="-9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1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на</a:t>
            </a:r>
            <a:r>
              <a:rPr lang="ru-RU" sz="235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С</a:t>
            </a:r>
            <a:r>
              <a:rPr sz="2300" b="1" spc="5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оциальную</a:t>
            </a:r>
            <a:r>
              <a:rPr sz="2300" b="1" spc="10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4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политику</a:t>
            </a:r>
            <a:endParaRPr lang="ru-RU" sz="2300" b="1" spc="45" dirty="0" smtClean="0">
              <a:solidFill>
                <a:srgbClr val="004DE6"/>
              </a:solidFill>
              <a:latin typeface="Times New Roman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5802" y="1905102"/>
            <a:ext cx="5524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solidFill>
                  <a:srgbClr val="7E5B3F"/>
                </a:solidFill>
                <a:latin typeface="Times New Roman"/>
                <a:cs typeface="Times New Roman"/>
              </a:rPr>
              <a:t>1</a:t>
            </a:r>
            <a:endParaRPr sz="450">
              <a:latin typeface="Times New Roman"/>
              <a:cs typeface="Times New Roman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704961742"/>
              </p:ext>
            </p:extLst>
          </p:nvPr>
        </p:nvGraphicFramePr>
        <p:xfrm>
          <a:off x="2679700" y="202565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2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16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S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" y="4768850"/>
            <a:ext cx="3086099" cy="2057399"/>
          </a:xfrm>
          <a:prstGeom prst="rect">
            <a:avLst/>
          </a:prstGeom>
        </p:spPr>
      </p:pic>
      <p:pic>
        <p:nvPicPr>
          <p:cNvPr id="23" name="Рисунок 22" descr="05-nurture5-819x1024.pn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469900" y="1644650"/>
            <a:ext cx="4191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bject 11"/>
          <p:cNvSpPr txBox="1"/>
          <p:nvPr/>
        </p:nvSpPr>
        <p:spPr>
          <a:xfrm>
            <a:off x="426003" y="865494"/>
            <a:ext cx="985710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r>
              <a:rPr lang="ru-RU" sz="2350" b="1" spc="-10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Структура</a:t>
            </a:r>
            <a:r>
              <a:rPr sz="2350" b="1" spc="-10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расходов</a:t>
            </a:r>
            <a:r>
              <a:rPr sz="2350" b="1" spc="-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7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sz="2350" b="1" spc="-9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9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350" b="1" spc="-9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</a:t>
            </a:r>
            <a:r>
              <a:rPr sz="2350" b="1" spc="-9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 err="1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r>
              <a:rPr sz="2350" b="1" spc="-9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1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на</a:t>
            </a:r>
            <a:r>
              <a:rPr lang="ru-RU" sz="235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5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Социальную</a:t>
            </a:r>
            <a:r>
              <a:rPr sz="2300" b="1" spc="10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4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политику</a:t>
            </a:r>
            <a:r>
              <a:rPr lang="ru-RU" sz="2300" b="1" spc="4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в </a:t>
            </a:r>
            <a:r>
              <a:rPr lang="ru-RU" sz="2300" b="1" spc="45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2019 </a:t>
            </a:r>
            <a:r>
              <a:rPr lang="ru-RU" sz="2300" b="1" spc="4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872667770"/>
              </p:ext>
            </p:extLst>
          </p:nvPr>
        </p:nvGraphicFramePr>
        <p:xfrm>
          <a:off x="2908300" y="3016250"/>
          <a:ext cx="6934200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17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5-nurture5-819x1024.png"/>
          <p:cNvPicPr/>
          <p:nvPr/>
        </p:nvPicPr>
        <p:blipFill>
          <a:blip r:embed="rId2" cstate="screen">
            <a:lum bright="25000"/>
          </a:blip>
          <a:stretch>
            <a:fillRect/>
          </a:stretch>
        </p:blipFill>
        <p:spPr>
          <a:xfrm>
            <a:off x="622300" y="1873250"/>
            <a:ext cx="3124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05-nurture5-819x1024.png"/>
          <p:cNvPicPr/>
          <p:nvPr/>
        </p:nvPicPr>
        <p:blipFill>
          <a:blip r:embed="rId3" cstate="screen">
            <a:lum bright="25000"/>
          </a:blip>
          <a:stretch>
            <a:fillRect/>
          </a:stretch>
        </p:blipFill>
        <p:spPr>
          <a:xfrm>
            <a:off x="927100" y="4311650"/>
            <a:ext cx="3810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05-nurture5-819x1024.png"/>
          <p:cNvPicPr/>
          <p:nvPr/>
        </p:nvPicPr>
        <p:blipFill>
          <a:blip r:embed="rId4" cstate="screen">
            <a:lum bright="25000"/>
          </a:blip>
          <a:stretch>
            <a:fillRect/>
          </a:stretch>
        </p:blipFill>
        <p:spPr>
          <a:xfrm>
            <a:off x="5575300" y="4159250"/>
            <a:ext cx="4257675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ject 15"/>
          <p:cNvSpPr txBox="1"/>
          <p:nvPr/>
        </p:nvSpPr>
        <p:spPr>
          <a:xfrm>
            <a:off x="1376527" y="890640"/>
            <a:ext cx="810450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3160" marR="184785" indent="-1141095" algn="ctr">
              <a:lnSpc>
                <a:spcPts val="2690"/>
              </a:lnSpc>
            </a:pPr>
            <a:r>
              <a:rPr lang="ru-RU" sz="23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Доля</a:t>
            </a:r>
            <a:r>
              <a:rPr sz="23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расходов на</a:t>
            </a:r>
            <a:r>
              <a:rPr sz="2300" b="1" spc="-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социальную </a:t>
            </a:r>
            <a:r>
              <a:rPr sz="2300" b="1" spc="-50" dirty="0">
                <a:solidFill>
                  <a:srgbClr val="004DE6"/>
                </a:solidFill>
                <a:latin typeface="Times New Roman"/>
                <a:cs typeface="Times New Roman"/>
              </a:rPr>
              <a:t>сферу </a:t>
            </a:r>
            <a:r>
              <a:rPr sz="2300" b="1" spc="110" dirty="0">
                <a:solidFill>
                  <a:srgbClr val="004DE6"/>
                </a:solidFill>
                <a:latin typeface="Times New Roman"/>
                <a:cs typeface="Times New Roman"/>
              </a:rPr>
              <a:t>в </a:t>
            </a:r>
            <a:r>
              <a:rPr sz="2300" b="1" spc="-45" dirty="0">
                <a:solidFill>
                  <a:srgbClr val="004DE6"/>
                </a:solidFill>
                <a:latin typeface="Times New Roman"/>
                <a:cs typeface="Times New Roman"/>
              </a:rPr>
              <a:t>общем 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объеме</a:t>
            </a:r>
            <a:r>
              <a:rPr sz="2300" b="1" spc="-36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0" dirty="0">
                <a:solidFill>
                  <a:srgbClr val="004DE6"/>
                </a:solidFill>
                <a:latin typeface="Times New Roman"/>
                <a:cs typeface="Times New Roman"/>
              </a:rPr>
              <a:t>расходов  </a:t>
            </a:r>
            <a:r>
              <a:rPr sz="2300" b="1" spc="-70" dirty="0" err="1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7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 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района в </a:t>
            </a:r>
            <a:r>
              <a:rPr sz="2300" b="1" spc="-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9</a:t>
            </a:r>
            <a:r>
              <a:rPr sz="2300" b="1" spc="-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году</a:t>
            </a:r>
            <a:endParaRPr sz="275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3069287418"/>
              </p:ext>
            </p:extLst>
          </p:nvPr>
        </p:nvGraphicFramePr>
        <p:xfrm>
          <a:off x="3365500" y="2025650"/>
          <a:ext cx="4859867" cy="374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Овальная выноска 20"/>
          <p:cNvSpPr/>
          <p:nvPr/>
        </p:nvSpPr>
        <p:spPr>
          <a:xfrm>
            <a:off x="6184900" y="2025650"/>
            <a:ext cx="3962400" cy="990600"/>
          </a:xfrm>
          <a:prstGeom prst="wedgeEllipseCallout">
            <a:avLst>
              <a:gd name="adj1" fmla="val -60377"/>
              <a:gd name="adj2" fmla="val 4568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Социальная сфера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2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18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fi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8621" y="958850"/>
            <a:ext cx="3286403" cy="1905000"/>
          </a:xfrm>
          <a:prstGeom prst="rect">
            <a:avLst/>
          </a:prstGeom>
        </p:spPr>
      </p:pic>
      <p:pic>
        <p:nvPicPr>
          <p:cNvPr id="34" name="Рисунок 33" descr="fi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00" y="4483101"/>
            <a:ext cx="3276600" cy="245744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5270500" y="4921250"/>
            <a:ext cx="4800600" cy="2133600"/>
          </a:xfrm>
          <a:prstGeom prst="roundRect">
            <a:avLst/>
          </a:prstGeom>
          <a:gradFill>
            <a:gsLst>
              <a:gs pos="0">
                <a:srgbClr val="AFDC7E"/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На их реализацию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было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направлено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smtClean="0">
                <a:solidFill>
                  <a:schemeClr val="tx1"/>
                </a:solidFill>
              </a:rPr>
              <a:t>2019 </a:t>
            </a:r>
            <a:r>
              <a:rPr lang="ru-RU" dirty="0" smtClean="0">
                <a:solidFill>
                  <a:schemeClr val="tx1"/>
                </a:solidFill>
              </a:rPr>
              <a:t>году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8168,1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993900" y="2559050"/>
            <a:ext cx="7391400" cy="2819400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Формирование и исполнение бюджета на основе муниципальных программ Титовского сельского поселения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6100" y="806450"/>
            <a:ext cx="4800600" cy="2133600"/>
          </a:xfrm>
          <a:prstGeom prst="roundRect">
            <a:avLst/>
          </a:prstGeom>
          <a:gradFill>
            <a:gsLst>
              <a:gs pos="0">
                <a:srgbClr val="AFDC7E"/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 smtClean="0">
                <a:solidFill>
                  <a:schemeClr val="tx1"/>
                </a:solidFill>
              </a:rPr>
              <a:t>Бюджет Титовского сельского поселения Миллеровского района </a:t>
            </a:r>
            <a:r>
              <a:rPr lang="ru-RU" sz="1900" b="1" dirty="0" smtClean="0">
                <a:solidFill>
                  <a:schemeClr val="tx1"/>
                </a:solidFill>
              </a:rPr>
              <a:t>2019 </a:t>
            </a:r>
            <a:r>
              <a:rPr lang="ru-RU" sz="1900" b="1" dirty="0" smtClean="0">
                <a:solidFill>
                  <a:schemeClr val="tx1"/>
                </a:solidFill>
              </a:rPr>
              <a:t>года </a:t>
            </a:r>
            <a:r>
              <a:rPr lang="ru-RU" dirty="0" smtClean="0">
                <a:solidFill>
                  <a:schemeClr val="tx1"/>
                </a:solidFill>
              </a:rPr>
              <a:t>сформирован и исполнен в </a:t>
            </a:r>
            <a:r>
              <a:rPr lang="ru-RU" b="1" dirty="0" smtClean="0">
                <a:solidFill>
                  <a:schemeClr val="tx1"/>
                </a:solidFill>
              </a:rPr>
              <a:t>программной структуре расходов</a:t>
            </a:r>
            <a:r>
              <a:rPr lang="ru-RU" dirty="0" smtClean="0">
                <a:solidFill>
                  <a:schemeClr val="tx1"/>
                </a:solidFill>
              </a:rPr>
              <a:t> на основе утвержденных Администрацией Титовского сельского поселения  </a:t>
            </a:r>
            <a:r>
              <a:rPr lang="ru-RU" dirty="0" smtClean="0">
                <a:solidFill>
                  <a:schemeClr val="tx1"/>
                </a:solidFill>
              </a:rPr>
              <a:t>8 </a:t>
            </a:r>
            <a:r>
              <a:rPr lang="ru-RU" dirty="0" smtClean="0">
                <a:solidFill>
                  <a:schemeClr val="tx1"/>
                </a:solidFill>
              </a:rPr>
              <a:t>муниципальных программ Титовского 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0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/>
            <p:cNvSpPr txBox="1"/>
            <p:nvPr/>
          </p:nvSpPr>
          <p:spPr>
            <a:xfrm>
              <a:off x="5499100" y="316065"/>
              <a:ext cx="45719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5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19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4050"/>
            <a:ext cx="2959100" cy="2219325"/>
          </a:xfrm>
          <a:prstGeom prst="rect">
            <a:avLst/>
          </a:prstGeom>
        </p:spPr>
      </p:pic>
      <p:pic>
        <p:nvPicPr>
          <p:cNvPr id="16" name="Рисунок 15" descr="41637962_679e12bebf41dc905b09c555b83c540d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0300" y="4540250"/>
            <a:ext cx="2934174" cy="22098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17500" y="1111250"/>
            <a:ext cx="9874302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035"/>
              </a:lnSpc>
            </a:pPr>
            <a:r>
              <a:rPr sz="2350" b="1" spc="-100" dirty="0">
                <a:solidFill>
                  <a:schemeClr val="tx2"/>
                </a:solidFill>
                <a:latin typeface="Times New Roman"/>
                <a:cs typeface="Times New Roman"/>
              </a:rPr>
              <a:t>Основные </a:t>
            </a:r>
            <a:r>
              <a:rPr sz="2350" b="1" spc="-110" dirty="0">
                <a:solidFill>
                  <a:schemeClr val="tx2"/>
                </a:solidFill>
                <a:latin typeface="Times New Roman"/>
                <a:cs typeface="Times New Roman"/>
              </a:rPr>
              <a:t>параметры </a:t>
            </a:r>
            <a:r>
              <a:rPr sz="2350" b="1" spc="-95" dirty="0" err="1">
                <a:solidFill>
                  <a:schemeClr val="tx2"/>
                </a:solidFill>
                <a:latin typeface="Times New Roman"/>
                <a:cs typeface="Times New Roman"/>
              </a:rPr>
              <a:t>бюджета</a:t>
            </a:r>
            <a:r>
              <a:rPr sz="2350" b="1" spc="-9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95" dirty="0" smtClean="0">
                <a:solidFill>
                  <a:schemeClr val="tx2"/>
                </a:solidFill>
                <a:latin typeface="Times New Roman"/>
                <a:cs typeface="Times New Roman"/>
              </a:rPr>
              <a:t>Титовского  сельского поселения </a:t>
            </a:r>
            <a:r>
              <a:rPr sz="2350" b="1" spc="-95" dirty="0" smtClean="0">
                <a:solidFill>
                  <a:schemeClr val="tx2"/>
                </a:solidFill>
                <a:latin typeface="Times New Roman"/>
                <a:cs typeface="Times New Roman"/>
              </a:rPr>
              <a:t>Миллеровского </a:t>
            </a:r>
            <a:r>
              <a:rPr sz="2350" b="1" spc="-90" dirty="0">
                <a:solidFill>
                  <a:schemeClr val="tx2"/>
                </a:solidFill>
                <a:latin typeface="Times New Roman"/>
                <a:cs typeface="Times New Roman"/>
              </a:rPr>
              <a:t>района </a:t>
            </a:r>
            <a:r>
              <a:rPr sz="2350" b="1" spc="5" dirty="0" err="1">
                <a:solidFill>
                  <a:schemeClr val="tx2"/>
                </a:solidFill>
                <a:latin typeface="Times New Roman"/>
                <a:cs typeface="Times New Roman"/>
              </a:rPr>
              <a:t>за</a:t>
            </a:r>
            <a:r>
              <a:rPr sz="2350" b="1" spc="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350" b="1" spc="-75" dirty="0" smtClean="0">
                <a:solidFill>
                  <a:schemeClr val="tx2"/>
                </a:solidFill>
                <a:latin typeface="Times New Roman"/>
                <a:cs typeface="Times New Roman"/>
              </a:rPr>
              <a:t>201</a:t>
            </a:r>
            <a:r>
              <a:rPr lang="ru-RU" sz="2350" b="1" spc="-75" dirty="0" smtClean="0">
                <a:solidFill>
                  <a:schemeClr val="tx2"/>
                </a:solidFill>
                <a:latin typeface="Times New Roman"/>
                <a:cs typeface="Times New Roman"/>
              </a:rPr>
              <a:t>9</a:t>
            </a:r>
            <a:r>
              <a:rPr sz="2350" b="1" spc="-7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350" b="1" spc="-25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год</a:t>
            </a:r>
            <a:r>
              <a:rPr lang="ru-RU" sz="2350" b="1" spc="-2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</a:p>
          <a:p>
            <a:pPr marL="12700" algn="ctr">
              <a:lnSpc>
                <a:spcPts val="2035"/>
              </a:lnSpc>
            </a:pPr>
            <a:r>
              <a:rPr lang="ru-RU" sz="2350" b="1" spc="-25" dirty="0" smtClean="0">
                <a:solidFill>
                  <a:schemeClr val="tx2"/>
                </a:solidFill>
                <a:latin typeface="Times New Roman"/>
                <a:cs typeface="Times New Roman"/>
              </a:rPr>
              <a:t>(тыс. руб.)</a:t>
            </a:r>
            <a:endParaRPr sz="165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3365500" y="1720850"/>
          <a:ext cx="4038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7480300" y="2178050"/>
            <a:ext cx="2743200" cy="1600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8526,6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авильный пятиугольник 22"/>
          <p:cNvSpPr/>
          <p:nvPr/>
        </p:nvSpPr>
        <p:spPr>
          <a:xfrm>
            <a:off x="393700" y="1797050"/>
            <a:ext cx="2649220" cy="22098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8289,4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203700" y="3549650"/>
            <a:ext cx="2286000" cy="978408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94100" y="4692650"/>
            <a:ext cx="3505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(дефицит)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237,2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6" name="Заголовок 25"/>
          <p:cNvGrpSpPr>
            <a:grpSpLocks noGrp="1"/>
          </p:cNvGrpSpPr>
          <p:nvPr/>
        </p:nvGrpSpPr>
        <p:grpSpPr>
          <a:xfrm>
            <a:off x="0" y="0"/>
            <a:ext cx="10693400" cy="636587"/>
            <a:chOff x="0" y="0"/>
            <a:chExt cx="10693782" cy="572831"/>
          </a:xfrm>
        </p:grpSpPr>
        <p:sp>
          <p:nvSpPr>
            <p:cNvPr id="27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/>
            <p:cNvSpPr txBox="1"/>
            <p:nvPr/>
          </p:nvSpPr>
          <p:spPr>
            <a:xfrm>
              <a:off x="5499296" y="316065"/>
              <a:ext cx="4572163" cy="1869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31" name="object 9"/>
            <p:cNvSpPr txBox="1"/>
            <p:nvPr/>
          </p:nvSpPr>
          <p:spPr>
            <a:xfrm>
              <a:off x="10217443" y="261476"/>
              <a:ext cx="217804" cy="1452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1873250"/>
            <a:ext cx="9677400" cy="476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500" y="909944"/>
            <a:ext cx="9296399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1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Ст</a:t>
            </a:r>
            <a:r>
              <a:rPr lang="ru-RU" sz="2300" b="1" spc="1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р</a:t>
            </a:r>
            <a:r>
              <a:rPr sz="2300" b="1" spc="-6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уктура</a:t>
            </a:r>
            <a:r>
              <a:rPr sz="2300" b="1" spc="-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70" dirty="0">
                <a:solidFill>
                  <a:srgbClr val="004DE6"/>
                </a:solidFill>
                <a:latin typeface="Times New Roman"/>
                <a:cs typeface="Times New Roman"/>
              </a:rPr>
              <a:t>программных </a:t>
            </a:r>
            <a:r>
              <a:rPr sz="2300" b="1" spc="-50" dirty="0">
                <a:solidFill>
                  <a:srgbClr val="004DE6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spc="-70" dirty="0" err="1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33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endParaRPr lang="ru-RU" sz="2300" b="1" spc="330" dirty="0" smtClean="0">
              <a:solidFill>
                <a:srgbClr val="004DE6"/>
              </a:solidFill>
              <a:latin typeface="Times New Roman"/>
              <a:cs typeface="Times New Roman"/>
            </a:endParaRPr>
          </a:p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3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</a:t>
            </a:r>
          </a:p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-3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110" dirty="0">
                <a:solidFill>
                  <a:srgbClr val="004DE6"/>
                </a:solidFill>
                <a:latin typeface="Times New Roman"/>
                <a:cs typeface="Times New Roman"/>
              </a:rPr>
              <a:t>в </a:t>
            </a:r>
            <a:r>
              <a:rPr sz="2300" b="1" spc="-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9</a:t>
            </a:r>
            <a:r>
              <a:rPr sz="2300" b="1" spc="-40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004DE6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7974" y="2191721"/>
            <a:ext cx="2235835" cy="79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marR="5080" indent="-218440">
              <a:lnSpc>
                <a:spcPts val="2060"/>
              </a:lnSpc>
              <a:tabLst>
                <a:tab pos="1673860" algn="l"/>
                <a:tab pos="2222500" algn="l"/>
              </a:tabLst>
            </a:pPr>
            <a:r>
              <a:rPr sz="1750" spc="25" dirty="0">
                <a:solidFill>
                  <a:srgbClr val="1A1A18"/>
                </a:solidFill>
                <a:latin typeface="Times New Roman"/>
                <a:cs typeface="Times New Roman"/>
              </a:rPr>
              <a:t>Програмные 	</a:t>
            </a:r>
            <a:r>
              <a:rPr sz="1750" u="sng" spc="25" dirty="0">
                <a:solidFill>
                  <a:srgbClr val="1A1A18"/>
                </a:solidFill>
                <a:latin typeface="Times New Roman"/>
                <a:cs typeface="Times New Roman"/>
              </a:rPr>
              <a:t>	</a:t>
            </a:r>
            <a:r>
              <a:rPr sz="1750" dirty="0">
                <a:solidFill>
                  <a:srgbClr val="1A1A18"/>
                </a:solidFill>
                <a:latin typeface="Times New Roman"/>
                <a:cs typeface="Times New Roman"/>
              </a:rPr>
              <a:t> </a:t>
            </a:r>
            <a:r>
              <a:rPr sz="1750" spc="15" dirty="0" err="1" smtClean="0">
                <a:solidFill>
                  <a:srgbClr val="1A1A18"/>
                </a:solidFill>
                <a:latin typeface="Times New Roman"/>
                <a:cs typeface="Times New Roman"/>
              </a:rPr>
              <a:t>расх</a:t>
            </a:r>
            <a:r>
              <a:rPr lang="ru-RU" sz="1750" spc="15" dirty="0" smtClean="0">
                <a:solidFill>
                  <a:srgbClr val="1A1A18"/>
                </a:solidFill>
                <a:latin typeface="Times New Roman"/>
                <a:cs typeface="Times New Roman"/>
              </a:rPr>
              <a:t>7</a:t>
            </a:r>
            <a:r>
              <a:rPr sz="1750" spc="15" dirty="0" err="1" smtClean="0">
                <a:solidFill>
                  <a:srgbClr val="1A1A18"/>
                </a:solidFill>
                <a:latin typeface="Times New Roman"/>
                <a:cs typeface="Times New Roman"/>
              </a:rPr>
              <a:t>ды</a:t>
            </a:r>
            <a:endParaRPr sz="1750" dirty="0">
              <a:latin typeface="Times New Roman"/>
              <a:cs typeface="Times New Roman"/>
            </a:endParaRPr>
          </a:p>
          <a:p>
            <a:pPr marL="332105">
              <a:lnSpc>
                <a:spcPts val="2000"/>
              </a:lnSpc>
            </a:pPr>
            <a:r>
              <a:rPr lang="ru-RU" sz="1750" spc="35" dirty="0" smtClean="0">
                <a:solidFill>
                  <a:srgbClr val="1A1A18"/>
                </a:solidFill>
                <a:latin typeface="Times New Roman"/>
                <a:cs typeface="Times New Roman"/>
              </a:rPr>
              <a:t>95,8</a:t>
            </a:r>
            <a:r>
              <a:rPr sz="1750" spc="35" dirty="0" smtClean="0">
                <a:solidFill>
                  <a:srgbClr val="1A1A18"/>
                </a:solidFill>
                <a:latin typeface="Times New Roman"/>
                <a:cs typeface="Times New Roman"/>
              </a:rPr>
              <a:t>%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4474" y="2012767"/>
            <a:ext cx="1280795" cy="47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sz="1500" spc="25" dirty="0">
                <a:solidFill>
                  <a:srgbClr val="1A1A18"/>
                </a:solidFill>
                <a:latin typeface="Times New Roman"/>
                <a:cs typeface="Times New Roman"/>
              </a:rPr>
              <a:t>Непрограмные  </a:t>
            </a:r>
            <a:r>
              <a:rPr sz="1500" spc="10" dirty="0" err="1">
                <a:solidFill>
                  <a:srgbClr val="1A1A18"/>
                </a:solidFill>
                <a:latin typeface="Times New Roman"/>
                <a:cs typeface="Times New Roman"/>
              </a:rPr>
              <a:t>расходы</a:t>
            </a:r>
            <a:r>
              <a:rPr sz="1500" spc="10" dirty="0">
                <a:solidFill>
                  <a:srgbClr val="1A1A18"/>
                </a:solidFill>
                <a:latin typeface="Times New Roman"/>
                <a:cs typeface="Times New Roman"/>
              </a:rPr>
              <a:t>  </a:t>
            </a:r>
            <a:r>
              <a:rPr lang="ru-RU" sz="1500" spc="10" dirty="0" smtClean="0">
                <a:solidFill>
                  <a:srgbClr val="1A1A18"/>
                </a:solidFill>
                <a:latin typeface="Times New Roman"/>
                <a:cs typeface="Times New Roman"/>
              </a:rPr>
              <a:t>4</a:t>
            </a:r>
            <a:r>
              <a:rPr lang="ru-RU" sz="1550" spc="30" dirty="0" smtClean="0">
                <a:solidFill>
                  <a:srgbClr val="1A1A18"/>
                </a:solidFill>
                <a:latin typeface="Times New Roman"/>
                <a:cs typeface="Times New Roman"/>
              </a:rPr>
              <a:t>,2</a:t>
            </a:r>
            <a:r>
              <a:rPr sz="1550" spc="30" dirty="0" smtClean="0">
                <a:solidFill>
                  <a:srgbClr val="1A1A18"/>
                </a:solidFill>
                <a:latin typeface="Times New Roman"/>
                <a:cs typeface="Times New Roman"/>
              </a:rPr>
              <a:t>%</a:t>
            </a:r>
            <a:endParaRPr sz="1550" dirty="0"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20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ZhmDU2OgY_4.jpg"/>
          <p:cNvPicPr/>
          <p:nvPr/>
        </p:nvPicPr>
        <p:blipFill>
          <a:blip r:embed="rId2" cstate="print"/>
          <a:srcRect l="5664" t="8861" r="7636" b="12152"/>
          <a:stretch>
            <a:fillRect/>
          </a:stretch>
        </p:blipFill>
        <p:spPr>
          <a:xfrm>
            <a:off x="0" y="3549650"/>
            <a:ext cx="4343400" cy="325755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78141" y="878194"/>
            <a:ext cx="8159559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370" algn="ctr">
              <a:lnSpc>
                <a:spcPts val="2600"/>
              </a:lnSpc>
            </a:pPr>
            <a:r>
              <a:rPr lang="ru-RU" sz="2250" spc="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Структура муниципальных программ </a:t>
            </a:r>
          </a:p>
          <a:p>
            <a:pPr marR="39370" algn="ctr">
              <a:lnSpc>
                <a:spcPts val="2600"/>
              </a:lnSpc>
            </a:pPr>
            <a:r>
              <a:rPr lang="ru-RU" sz="2250" spc="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250" spc="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в </a:t>
            </a:r>
            <a:r>
              <a:rPr sz="2200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</a:t>
            </a:r>
            <a:r>
              <a:rPr lang="ru-RU" sz="2200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9</a:t>
            </a:r>
            <a:r>
              <a:rPr sz="2200" spc="-10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250" spc="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году</a:t>
            </a:r>
            <a:endParaRPr sz="225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298700" y="2891235"/>
            <a:ext cx="8053387" cy="3519091"/>
            <a:chOff x="2448554" y="2996147"/>
            <a:chExt cx="8053387" cy="3519091"/>
          </a:xfrm>
        </p:grpSpPr>
        <p:sp>
          <p:nvSpPr>
            <p:cNvPr id="1026" name="Oval 59"/>
            <p:cNvSpPr>
              <a:spLocks noChangeArrowheads="1"/>
            </p:cNvSpPr>
            <p:nvPr/>
          </p:nvSpPr>
          <p:spPr bwMode="auto">
            <a:xfrm>
              <a:off x="2448554" y="5208725"/>
              <a:ext cx="8053387" cy="1306513"/>
            </a:xfrm>
            <a:prstGeom prst="ellipse">
              <a:avLst/>
            </a:prstGeom>
            <a:solidFill>
              <a:srgbClr val="FF99CC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Социальные программы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2654,2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32,5%)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Oval 62"/>
            <p:cNvSpPr>
              <a:spLocks noChangeArrowheads="1"/>
            </p:cNvSpPr>
            <p:nvPr/>
          </p:nvSpPr>
          <p:spPr bwMode="auto">
            <a:xfrm>
              <a:off x="6001626" y="2996147"/>
              <a:ext cx="4067175" cy="116760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Развитие культуры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(2590,2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31,7%)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Oval 64"/>
            <p:cNvSpPr>
              <a:spLocks noChangeArrowheads="1"/>
            </p:cNvSpPr>
            <p:nvPr/>
          </p:nvSpPr>
          <p:spPr bwMode="auto">
            <a:xfrm>
              <a:off x="2661170" y="3044962"/>
              <a:ext cx="3535363" cy="1066800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Информационное общество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(0,0 тыс. рублей – 0,0%)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4" name="AutoShape 68"/>
          <p:cNvSpPr>
            <a:spLocks noChangeArrowheads="1"/>
          </p:cNvSpPr>
          <p:nvPr/>
        </p:nvSpPr>
        <p:spPr bwMode="auto">
          <a:xfrm>
            <a:off x="223838" y="1581150"/>
            <a:ext cx="3228975" cy="1852613"/>
          </a:xfrm>
          <a:prstGeom prst="cloudCallout">
            <a:avLst>
              <a:gd name="adj1" fmla="val -9824"/>
              <a:gd name="adj2" fmla="val 7225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Всего: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8168,1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тыс. рублей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3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7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21</a:t>
              </a:r>
              <a:endParaRPr sz="1300" dirty="0">
                <a:latin typeface="Arial"/>
                <a:cs typeface="Arial"/>
              </a:endParaRPr>
            </a:p>
          </p:txBody>
        </p:sp>
      </p:grpSp>
      <p:sp>
        <p:nvSpPr>
          <p:cNvPr id="56" name="Oval 76"/>
          <p:cNvSpPr>
            <a:spLocks noChangeArrowheads="1"/>
          </p:cNvSpPr>
          <p:nvPr/>
        </p:nvSpPr>
        <p:spPr bwMode="auto">
          <a:xfrm>
            <a:off x="6351880" y="1720850"/>
            <a:ext cx="3865563" cy="132119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Обеспечение качественными жилищно-коммунальными услугами населения Титовского сельского поселения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628,3тыс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рублей –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7,7%)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77"/>
          <p:cNvSpPr>
            <a:spLocks noChangeArrowheads="1"/>
          </p:cNvSpPr>
          <p:nvPr/>
        </p:nvSpPr>
        <p:spPr bwMode="auto">
          <a:xfrm>
            <a:off x="2603500" y="1644650"/>
            <a:ext cx="4310063" cy="1370012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Управление муниципальными финансами и создание условий для эффективного управления финансами Титовского сельского поселения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(4842,3тыс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рублей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59,3%)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78"/>
          <p:cNvSpPr>
            <a:spLocks noChangeArrowheads="1"/>
          </p:cNvSpPr>
          <p:nvPr/>
        </p:nvSpPr>
        <p:spPr bwMode="auto">
          <a:xfrm>
            <a:off x="2603500" y="4006850"/>
            <a:ext cx="3813175" cy="14224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(42,5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тыс. рублей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0,5%)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80"/>
          <p:cNvSpPr>
            <a:spLocks noChangeArrowheads="1"/>
          </p:cNvSpPr>
          <p:nvPr/>
        </p:nvSpPr>
        <p:spPr bwMode="auto">
          <a:xfrm>
            <a:off x="6261100" y="4083050"/>
            <a:ext cx="3475037" cy="1142206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50000">
                <a:srgbClr val="F79646"/>
              </a:gs>
              <a:gs pos="100000">
                <a:srgbClr val="00B050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Социальная поддержка граждан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(64,0тыс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рублей – 0,8%)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279772" y="909944"/>
            <a:ext cx="8866978" cy="9618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Структура</a:t>
            </a:r>
            <a:r>
              <a:rPr sz="2300" b="1" spc="-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err="1">
                <a:solidFill>
                  <a:srgbClr val="004DE6"/>
                </a:solidFill>
                <a:latin typeface="Times New Roman"/>
                <a:cs typeface="Times New Roman"/>
              </a:rPr>
              <a:t>безвозмездных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поступлений</a:t>
            </a:r>
            <a:endParaRPr lang="ru-RU" sz="2300" b="1" spc="-65" dirty="0" smtClean="0">
              <a:solidFill>
                <a:srgbClr val="004DE6"/>
              </a:solidFill>
              <a:latin typeface="Times New Roman"/>
              <a:cs typeface="Times New Roman"/>
            </a:endParaRPr>
          </a:p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7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lang="ru-RU" sz="2300" b="1" spc="-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300" b="1" spc="-8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3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err="1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3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endParaRPr lang="ru-RU" sz="2300" b="1" spc="-30" dirty="0" smtClean="0">
              <a:solidFill>
                <a:srgbClr val="004DE6"/>
              </a:solidFill>
              <a:latin typeface="Times New Roman"/>
              <a:cs typeface="Times New Roman"/>
            </a:endParaRPr>
          </a:p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11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в </a:t>
            </a:r>
            <a:r>
              <a:rPr sz="2300" b="1" spc="-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9</a:t>
            </a:r>
            <a:r>
              <a:rPr sz="2300" b="1" spc="-37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004DE6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8470900" y="1873250"/>
            <a:ext cx="129540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9220" marR="5080" indent="-3907154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latin typeface="Times New Roman"/>
                <a:cs typeface="Times New Roman"/>
              </a:rPr>
              <a:t>тыс.руб.</a:t>
            </a:r>
            <a:endParaRPr sz="2300" dirty="0">
              <a:latin typeface="Times New Roman"/>
              <a:cs typeface="Times New Roman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5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19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22</a:t>
              </a:r>
              <a:endParaRPr sz="1300" dirty="0">
                <a:latin typeface="Arial"/>
                <a:cs typeface="Arial"/>
              </a:endParaRPr>
            </a:p>
          </p:txBody>
        </p:sp>
      </p:grp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2564329777"/>
              </p:ext>
            </p:extLst>
          </p:nvPr>
        </p:nvGraphicFramePr>
        <p:xfrm>
          <a:off x="428590" y="2004428"/>
          <a:ext cx="9772650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23</a:t>
              </a:r>
              <a:endParaRPr sz="1300" dirty="0">
                <a:latin typeface="Arial"/>
                <a:cs typeface="Arial"/>
              </a:endParaRPr>
            </a:p>
          </p:txBody>
        </p:sp>
      </p:grpSp>
      <p:sp>
        <p:nvSpPr>
          <p:cNvPr id="15" name="object 12"/>
          <p:cNvSpPr txBox="1"/>
          <p:nvPr/>
        </p:nvSpPr>
        <p:spPr>
          <a:xfrm>
            <a:off x="725068" y="909944"/>
            <a:ext cx="923353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Объем</a:t>
            </a:r>
            <a:r>
              <a:rPr sz="2300" b="1" spc="-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безвозмездных</a:t>
            </a:r>
            <a:r>
              <a:rPr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поступлений</a:t>
            </a:r>
            <a:r>
              <a:rPr lang="ru-RU"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от других бюджетов бюджетной системы Российской Федерации в </a:t>
            </a:r>
            <a:r>
              <a:rPr sz="2300" b="1" spc="-7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</a:t>
            </a:r>
            <a:r>
              <a:rPr sz="2300" b="1" spc="-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300" b="1" spc="-8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3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endParaRPr sz="230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9004300" y="1873250"/>
            <a:ext cx="129540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9220" marR="5080" indent="-3907154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latin typeface="Times New Roman"/>
                <a:cs typeface="Times New Roman"/>
              </a:rPr>
              <a:t>тыс.руб.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0939997"/>
              </p:ext>
            </p:extLst>
          </p:nvPr>
        </p:nvGraphicFramePr>
        <p:xfrm>
          <a:off x="921505" y="2330450"/>
          <a:ext cx="9230107" cy="4025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5658"/>
                <a:gridCol w="1025568"/>
                <a:gridCol w="1025568"/>
                <a:gridCol w="1025568"/>
                <a:gridCol w="1011776"/>
                <a:gridCol w="1229657"/>
                <a:gridCol w="766312"/>
              </a:tblGrid>
              <a:tr h="1152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2014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2015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2016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2017год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2018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0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5294,2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5847,6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5003,9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5227,4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5710,3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6646,8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0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Дотации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4493,6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5368,8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4808,5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4621,4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5701,1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6249,7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70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Субвенции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62,2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66,1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70,1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69,5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77,3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83,5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749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Субсидии и иные межбюджетные трансферты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738,4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412,7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536,5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76" marR="37076" marT="722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931,9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313,6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546100" y="730250"/>
            <a:ext cx="9542780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150" b="1" spc="2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Исполне</a:t>
            </a:r>
            <a:r>
              <a:rPr lang="ru-RU" sz="2150" b="1" spc="2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н</a:t>
            </a:r>
            <a:r>
              <a:rPr sz="2150" b="1" spc="2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ие</a:t>
            </a:r>
            <a:r>
              <a:rPr sz="2150" b="1" spc="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150" b="1" spc="20" dirty="0">
                <a:solidFill>
                  <a:srgbClr val="004DE6"/>
                </a:solidFill>
                <a:latin typeface="Times New Roman"/>
                <a:cs typeface="Times New Roman"/>
              </a:rPr>
              <a:t>доходов</a:t>
            </a:r>
            <a:r>
              <a:rPr sz="2150" b="1" spc="4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150" b="1" spc="20" dirty="0" err="1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sz="2150" b="1" spc="-3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15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150" b="1" spc="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</a:t>
            </a:r>
            <a:r>
              <a:rPr lang="ru-RU" sz="2150" b="1" spc="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и</a:t>
            </a:r>
            <a:r>
              <a:rPr sz="2150" b="1" spc="8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ллеровс</a:t>
            </a:r>
            <a:r>
              <a:rPr lang="ru-RU" sz="2150" b="1" spc="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к</a:t>
            </a:r>
            <a:r>
              <a:rPr sz="2150" b="1" spc="7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ого</a:t>
            </a:r>
            <a:r>
              <a:rPr sz="2150" b="1" spc="1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150" b="1" spc="50" dirty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r>
              <a:rPr sz="2150" b="1" spc="-16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150" b="1" spc="25" dirty="0" err="1">
                <a:solidFill>
                  <a:srgbClr val="004DE6"/>
                </a:solidFill>
                <a:latin typeface="Times New Roman"/>
                <a:cs typeface="Times New Roman"/>
              </a:rPr>
              <a:t>за</a:t>
            </a:r>
            <a:r>
              <a:rPr sz="2150" b="1" spc="-1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150" b="1" spc="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</a:t>
            </a:r>
            <a:r>
              <a:rPr lang="ru-RU" sz="2150" b="1" spc="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9</a:t>
            </a:r>
            <a:r>
              <a:rPr sz="2150" b="1" spc="-1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150" b="1" spc="70" dirty="0">
                <a:solidFill>
                  <a:srgbClr val="004DE6"/>
                </a:solidFill>
                <a:latin typeface="Times New Roman"/>
                <a:cs typeface="Times New Roman"/>
              </a:rPr>
              <a:t>год</a:t>
            </a:r>
            <a:r>
              <a:rPr sz="2150" b="1" spc="-12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150" b="1" spc="15" dirty="0">
                <a:solidFill>
                  <a:srgbClr val="004DE6"/>
                </a:solidFill>
                <a:latin typeface="Times New Roman"/>
                <a:cs typeface="Times New Roman"/>
              </a:rPr>
              <a:t>(тыс.</a:t>
            </a:r>
            <a:r>
              <a:rPr sz="2150" b="1" spc="-1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150" b="1" spc="25" dirty="0" err="1">
                <a:solidFill>
                  <a:srgbClr val="004DE6"/>
                </a:solidFill>
                <a:latin typeface="Times New Roman"/>
                <a:cs typeface="Times New Roman"/>
              </a:rPr>
              <a:t>руб</a:t>
            </a:r>
            <a:r>
              <a:rPr sz="2150" b="1" spc="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.</a:t>
            </a:r>
            <a:r>
              <a:rPr lang="ru-RU" sz="2150" b="1" spc="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)</a:t>
            </a:r>
            <a:endParaRPr sz="215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1" name="Схема 70"/>
          <p:cNvGraphicFramePr/>
          <p:nvPr>
            <p:extLst>
              <p:ext uri="{D42A27DB-BD31-4B8C-83A1-F6EECF244321}">
                <p14:modId xmlns="" xmlns:p14="http://schemas.microsoft.com/office/powerpoint/2010/main" val="1115489735"/>
              </p:ext>
            </p:extLst>
          </p:nvPr>
        </p:nvGraphicFramePr>
        <p:xfrm>
          <a:off x="317500" y="1416050"/>
          <a:ext cx="10058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люс 12"/>
          <p:cNvSpPr/>
          <p:nvPr/>
        </p:nvSpPr>
        <p:spPr>
          <a:xfrm>
            <a:off x="2374900" y="1720850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4813300" y="1720850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7327900" y="1644650"/>
            <a:ext cx="457200" cy="3810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4105967588"/>
              </p:ext>
            </p:extLst>
          </p:nvPr>
        </p:nvGraphicFramePr>
        <p:xfrm>
          <a:off x="6870700" y="3016250"/>
          <a:ext cx="3657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5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 txBox="1"/>
            <p:nvPr/>
          </p:nvSpPr>
          <p:spPr>
            <a:xfrm>
              <a:off x="5499100" y="316065"/>
              <a:ext cx="45719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9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3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1048511"/>
            <a:ext cx="8522208" cy="107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Рисунок 28" descr="моне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4692650"/>
            <a:ext cx="3019425" cy="2505075"/>
          </a:xfrm>
          <a:prstGeom prst="rect">
            <a:avLst/>
          </a:prstGeom>
        </p:spPr>
      </p:pic>
      <p:sp>
        <p:nvSpPr>
          <p:cNvPr id="30" name="Скругленная прямоугольная выноска 29"/>
          <p:cNvSpPr/>
          <p:nvPr/>
        </p:nvSpPr>
        <p:spPr>
          <a:xfrm>
            <a:off x="622300" y="2330450"/>
            <a:ext cx="9601200" cy="990600"/>
          </a:xfrm>
          <a:prstGeom prst="wedgeRoundRectCallout">
            <a:avLst>
              <a:gd name="adj1" fmla="val -39224"/>
              <a:gd name="adj2" fmla="val 17072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just">
              <a:lnSpc>
                <a:spcPct val="90000"/>
              </a:lnSpc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Обеспечена работа Рабочей группы при Администрации Титовского сельского поселения по вопросам собираемости налогов и  других обязательных платежей (Постановление Администрации Титовского сельского поселения от  01.07.2014 года № 175).</a:t>
            </a:r>
          </a:p>
          <a:p>
            <a:pPr algn="ctr"/>
            <a:endParaRPr lang="ru-RU" dirty="0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3213100" y="3892550"/>
            <a:ext cx="6997700" cy="685800"/>
          </a:xfrm>
          <a:prstGeom prst="wedgeRoundRectCallout">
            <a:avLst>
              <a:gd name="adj1" fmla="val -55378"/>
              <a:gd name="adj2" fmla="val 1391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2019 году проведено 10 заседаний Рабочей группы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3512206" y="5226050"/>
            <a:ext cx="6629400" cy="838200"/>
          </a:xfrm>
          <a:prstGeom prst="wedgeRoundRectCallout">
            <a:avLst>
              <a:gd name="adj1" fmla="val -50956"/>
              <a:gd name="adj2" fmla="val 1026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результате реализации полного комплекса мер в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Бюджет Титовского сельского поселения Миллеровского района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Поступило 23,9 тыс. рублей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9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3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4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917701" y="909944"/>
            <a:ext cx="6566376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0" marR="5080" indent="-749935" algn="ctr">
              <a:lnSpc>
                <a:spcPts val="2500"/>
              </a:lnSpc>
            </a:pPr>
            <a:r>
              <a:rPr lang="ru-RU" sz="2300" b="1" spc="-55" dirty="0" smtClean="0">
                <a:solidFill>
                  <a:srgbClr val="D47728"/>
                </a:solidFill>
                <a:latin typeface="Times New Roman"/>
                <a:cs typeface="Times New Roman"/>
              </a:rPr>
              <a:t>Динамика</a:t>
            </a:r>
            <a:r>
              <a:rPr sz="2300" b="1" spc="-55" dirty="0" smtClean="0">
                <a:solidFill>
                  <a:srgbClr val="D47728"/>
                </a:solidFill>
                <a:latin typeface="Times New Roman"/>
                <a:cs typeface="Times New Roman"/>
              </a:rPr>
              <a:t> </a:t>
            </a:r>
            <a:r>
              <a:rPr sz="2300" b="1" spc="-60" dirty="0" err="1">
                <a:solidFill>
                  <a:srgbClr val="D47728"/>
                </a:solidFill>
                <a:latin typeface="Times New Roman"/>
                <a:cs typeface="Times New Roman"/>
              </a:rPr>
              <a:t>доходов</a:t>
            </a:r>
            <a:r>
              <a:rPr sz="2300" b="1" spc="-60" dirty="0">
                <a:solidFill>
                  <a:srgbClr val="D47728"/>
                </a:solidFill>
                <a:latin typeface="Times New Roman"/>
                <a:cs typeface="Times New Roman"/>
              </a:rPr>
              <a:t> </a:t>
            </a:r>
            <a:r>
              <a:rPr sz="2300" b="1" spc="-80" dirty="0" err="1" smtClean="0">
                <a:solidFill>
                  <a:srgbClr val="D47728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80" dirty="0" smtClean="0">
                <a:solidFill>
                  <a:srgbClr val="D47728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80" dirty="0" smtClean="0">
                <a:solidFill>
                  <a:srgbClr val="D47728"/>
                </a:solidFill>
                <a:latin typeface="Times New Roman"/>
                <a:cs typeface="Times New Roman"/>
              </a:rPr>
              <a:t> Титовского сельского поселения </a:t>
            </a:r>
            <a:r>
              <a:rPr sz="2300" b="1" spc="-65" dirty="0" err="1" smtClean="0">
                <a:solidFill>
                  <a:srgbClr val="D47728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-5" dirty="0" smtClean="0">
                <a:solidFill>
                  <a:srgbClr val="D47728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47728"/>
                </a:solidFill>
                <a:latin typeface="Times New Roman"/>
                <a:cs typeface="Times New Roman"/>
              </a:rPr>
              <a:t>района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198733769"/>
              </p:ext>
            </p:extLst>
          </p:nvPr>
        </p:nvGraphicFramePr>
        <p:xfrm>
          <a:off x="546100" y="1797050"/>
          <a:ext cx="9601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5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5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-nurture5-819x1024.png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8275" y="0"/>
            <a:ext cx="10525125" cy="7210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100" y="88265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4DE6"/>
                </a:solidFill>
              </a:rPr>
              <a:t>Динамика собственных доходов бюджета Титовского сельского поселения Миллеровского района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									</a:t>
            </a:r>
            <a:r>
              <a:rPr lang="ru-RU" sz="2000" b="1" dirty="0" smtClean="0"/>
              <a:t>тыс. руб.</a:t>
            </a:r>
            <a:endParaRPr lang="ru-RU" sz="20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9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 txBox="1"/>
            <p:nvPr/>
          </p:nvSpPr>
          <p:spPr>
            <a:xfrm>
              <a:off x="5651500" y="316065"/>
              <a:ext cx="44195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13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6</a:t>
              </a:r>
              <a:endParaRPr sz="1300" dirty="0">
                <a:latin typeface="Arial"/>
                <a:cs typeface="Arial"/>
              </a:endParaRPr>
            </a:p>
          </p:txBody>
        </p:sp>
      </p:grp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357321613"/>
              </p:ext>
            </p:extLst>
          </p:nvPr>
        </p:nvGraphicFramePr>
        <p:xfrm>
          <a:off x="617537" y="1401762"/>
          <a:ext cx="94583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6100" y="88265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4DE6"/>
                </a:solidFill>
              </a:rPr>
              <a:t>Динамика доходов бюджета Титовского сельского поселения </a:t>
            </a:r>
          </a:p>
          <a:p>
            <a:pPr algn="ctr"/>
            <a:r>
              <a:rPr lang="ru-RU" sz="2000" b="1" dirty="0" smtClean="0">
                <a:solidFill>
                  <a:srgbClr val="004DE6"/>
                </a:solidFill>
              </a:rPr>
              <a:t>Миллеровского района в 2014-2019 гг.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									</a:t>
            </a:r>
            <a:r>
              <a:rPr lang="ru-RU" sz="2000" b="1" dirty="0" smtClean="0"/>
              <a:t>тыс. руб.</a:t>
            </a:r>
            <a:endParaRPr lang="ru-RU" sz="20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7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5499100" y="316065"/>
              <a:ext cx="44957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7</a:t>
              </a:r>
              <a:endParaRPr sz="1300" b="1" dirty="0">
                <a:latin typeface="Arial"/>
                <a:cs typeface="Arial"/>
              </a:endParaRPr>
            </a:p>
          </p:txBody>
        </p:sp>
      </p:grp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704914901"/>
              </p:ext>
            </p:extLst>
          </p:nvPr>
        </p:nvGraphicFramePr>
        <p:xfrm>
          <a:off x="342735" y="1720850"/>
          <a:ext cx="98298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31503" y="865494"/>
            <a:ext cx="9214485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50" b="1" spc="-75" dirty="0">
                <a:solidFill>
                  <a:srgbClr val="004DE6"/>
                </a:solidFill>
                <a:latin typeface="Times New Roman"/>
                <a:cs typeface="Times New Roman"/>
              </a:rPr>
              <a:t>Объем </a:t>
            </a:r>
            <a:r>
              <a:rPr sz="2350" b="1" spc="-90" dirty="0">
                <a:solidFill>
                  <a:srgbClr val="004DE6"/>
                </a:solidFill>
                <a:latin typeface="Times New Roman"/>
                <a:cs typeface="Times New Roman"/>
              </a:rPr>
              <a:t>налоговых </a:t>
            </a:r>
            <a:r>
              <a:rPr sz="2350" b="1" spc="90" dirty="0">
                <a:solidFill>
                  <a:srgbClr val="004DE6"/>
                </a:solidFill>
                <a:latin typeface="Times New Roman"/>
                <a:cs typeface="Times New Roman"/>
              </a:rPr>
              <a:t>и </a:t>
            </a:r>
            <a:r>
              <a:rPr lang="ru-RU" sz="2350" b="1" spc="-9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н</a:t>
            </a:r>
            <a:r>
              <a:rPr sz="2350" b="1" spc="-9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е</a:t>
            </a:r>
            <a:r>
              <a:rPr lang="ru-RU" sz="2350" b="1" spc="-9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н</a:t>
            </a:r>
            <a:r>
              <a:rPr sz="2350" b="1" spc="-9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ало</a:t>
            </a:r>
            <a:r>
              <a:rPr lang="ru-RU" sz="2350" b="1" spc="-9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</a:t>
            </a:r>
            <a:r>
              <a:rPr sz="2350" b="1" spc="-9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овых</a:t>
            </a:r>
            <a:r>
              <a:rPr sz="2350" b="1" spc="-9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85" dirty="0" err="1">
                <a:solidFill>
                  <a:srgbClr val="004DE6"/>
                </a:solidFill>
                <a:latin typeface="Times New Roman"/>
                <a:cs typeface="Times New Roman"/>
              </a:rPr>
              <a:t>доходов</a:t>
            </a:r>
            <a:r>
              <a:rPr sz="2350" b="1" spc="-85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50" b="1" spc="-11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lang="ru-RU" sz="2350" b="1" spc="-11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</a:p>
          <a:p>
            <a:pPr marL="12700" algn="ctr">
              <a:lnSpc>
                <a:spcPct val="100000"/>
              </a:lnSpc>
            </a:pPr>
            <a:r>
              <a:rPr lang="ru-RU" sz="2350" b="1" spc="-11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lang="ru-RU" sz="2350" b="1" spc="-9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Миллеровскоrо</a:t>
            </a:r>
            <a:r>
              <a:rPr lang="ru-RU" sz="2350" b="1" spc="15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r>
              <a:rPr lang="ru-RU" sz="2350" b="1" spc="-1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</a:p>
          <a:p>
            <a:pPr marL="12700" algn="ctr">
              <a:lnSpc>
                <a:spcPct val="100000"/>
              </a:lnSpc>
            </a:pPr>
            <a:r>
              <a:rPr lang="ru-RU" sz="2350" b="1" spc="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в</a:t>
            </a:r>
            <a:r>
              <a:rPr lang="ru-RU" sz="2350" b="1" spc="-19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2019</a:t>
            </a:r>
            <a:r>
              <a:rPr lang="ru-RU" sz="2350" b="1" spc="-9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году</a:t>
            </a:r>
            <a:r>
              <a:rPr lang="ru-RU" sz="22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составил</a:t>
            </a:r>
            <a:r>
              <a:rPr lang="ru-RU" sz="2350" b="1" spc="10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1642,6 </a:t>
            </a:r>
            <a:r>
              <a:rPr lang="ru-RU" sz="2350" b="1" spc="-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тыс. рублей</a:t>
            </a:r>
            <a:endParaRPr sz="235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8</a:t>
              </a:r>
              <a:endParaRPr sz="1300" b="1" dirty="0">
                <a:latin typeface="Arial"/>
                <a:cs typeface="Arial"/>
              </a:endParaRPr>
            </a:p>
          </p:txBody>
        </p:sp>
      </p:grp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663826214"/>
              </p:ext>
            </p:extLst>
          </p:nvPr>
        </p:nvGraphicFramePr>
        <p:xfrm>
          <a:off x="393700" y="2101850"/>
          <a:ext cx="9648825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8928" y="1584960"/>
            <a:ext cx="1328927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06266" y="909944"/>
            <a:ext cx="8650252" cy="6412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364229" marR="5080" indent="-3351529" algn="ctr">
              <a:lnSpc>
                <a:spcPts val="2500"/>
              </a:lnSpc>
            </a:pPr>
            <a:r>
              <a:rPr sz="2300" b="1" spc="-5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Струк</a:t>
            </a:r>
            <a:r>
              <a:rPr lang="ru-RU" sz="2300" b="1" spc="-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</a:t>
            </a:r>
            <a:r>
              <a:rPr sz="2300" b="1" spc="-5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ура</a:t>
            </a:r>
            <a:r>
              <a:rPr sz="2300" b="1" spc="-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налоговых </a:t>
            </a:r>
            <a:r>
              <a:rPr sz="2300" b="1" spc="114" dirty="0">
                <a:solidFill>
                  <a:srgbClr val="004DE6"/>
                </a:solidFill>
                <a:latin typeface="Times New Roman"/>
                <a:cs typeface="Times New Roman"/>
              </a:rPr>
              <a:t>и </a:t>
            </a:r>
            <a:r>
              <a:rPr lang="ru-RU"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н</a:t>
            </a:r>
            <a:r>
              <a:rPr sz="2300" b="1" spc="-65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еналоговых</a:t>
            </a:r>
            <a:r>
              <a:rPr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50" dirty="0" err="1">
                <a:solidFill>
                  <a:srgbClr val="004DE6"/>
                </a:solidFill>
                <a:latin typeface="Times New Roman"/>
                <a:cs typeface="Times New Roman"/>
              </a:rPr>
              <a:t>доходов</a:t>
            </a:r>
            <a:r>
              <a:rPr sz="2300" b="1" spc="-50" dirty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7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lang="ru-RU" sz="2300" b="1" spc="-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</a:p>
          <a:p>
            <a:pPr marL="3364229" marR="5080" indent="-3351529" algn="ctr">
              <a:lnSpc>
                <a:spcPts val="2500"/>
              </a:lnSpc>
            </a:pPr>
            <a:r>
              <a:rPr lang="ru-RU" sz="2300" b="1" spc="-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Титовского сельского поселения </a:t>
            </a:r>
            <a:r>
              <a:rPr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  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110" dirty="0">
                <a:solidFill>
                  <a:srgbClr val="004DE6"/>
                </a:solidFill>
                <a:latin typeface="Times New Roman"/>
                <a:cs typeface="Times New Roman"/>
              </a:rPr>
              <a:t>в </a:t>
            </a:r>
            <a:r>
              <a:rPr sz="2150" b="1" spc="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201</a:t>
            </a:r>
            <a:r>
              <a:rPr lang="ru-RU" sz="2150" b="1" spc="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9</a:t>
            </a:r>
            <a:r>
              <a:rPr sz="2150" b="1" spc="-36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35" dirty="0">
                <a:solidFill>
                  <a:srgbClr val="004DE6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564693291"/>
              </p:ext>
            </p:extLst>
          </p:nvPr>
        </p:nvGraphicFramePr>
        <p:xfrm>
          <a:off x="393700" y="1949450"/>
          <a:ext cx="992505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2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Титовского </a:t>
              </a:r>
              <a:r>
                <a:rPr lang="ru-RU" sz="1350" spc="45" dirty="0">
                  <a:solidFill>
                    <a:srgbClr val="131313"/>
                  </a:solidFill>
                  <a:latin typeface="Times New Roman"/>
                  <a:cs typeface="Times New Roman"/>
                </a:rPr>
                <a:t>сельского 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9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1065</Words>
  <Application>Microsoft Office PowerPoint</Application>
  <PresentationFormat>Произвольный</PresentationFormat>
  <Paragraphs>328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FFX_User</dc:creator>
  <cp:lastModifiedBy>Пользователь</cp:lastModifiedBy>
  <cp:revision>322</cp:revision>
  <dcterms:created xsi:type="dcterms:W3CDTF">2019-05-06T20:16:50Z</dcterms:created>
  <dcterms:modified xsi:type="dcterms:W3CDTF">2020-05-20T09:27:31Z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LastSaved">
    <vt:filetime>2018-04-13T00:00:00Z</vt:filetime>
  </property>
</Properties>
</file>