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layout4.xml" ContentType="application/vnd.openxmlformats-officedocument.drawingml.diagram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rawings/drawing5.xml" ContentType="application/vnd.openxmlformats-officedocument.drawingml.chartshapes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812" r:id="rId3"/>
    <p:sldMasterId id="2147483824" r:id="rId4"/>
    <p:sldMasterId id="2147484065" r:id="rId5"/>
  </p:sldMasterIdLst>
  <p:notesMasterIdLst>
    <p:notesMasterId r:id="rId28"/>
  </p:notesMasterIdLst>
  <p:handoutMasterIdLst>
    <p:handoutMasterId r:id="rId29"/>
  </p:handoutMasterIdLst>
  <p:sldIdLst>
    <p:sldId id="896" r:id="rId6"/>
    <p:sldId id="897" r:id="rId7"/>
    <p:sldId id="1202" r:id="rId8"/>
    <p:sldId id="1166" r:id="rId9"/>
    <p:sldId id="1590" r:id="rId10"/>
    <p:sldId id="1611" r:id="rId11"/>
    <p:sldId id="1170" r:id="rId12"/>
    <p:sldId id="904" r:id="rId13"/>
    <p:sldId id="1201" r:id="rId14"/>
    <p:sldId id="1423" r:id="rId15"/>
    <p:sldId id="1609" r:id="rId16"/>
    <p:sldId id="1368" r:id="rId17"/>
    <p:sldId id="1610" r:id="rId18"/>
    <p:sldId id="1593" r:id="rId19"/>
    <p:sldId id="1502" r:id="rId20"/>
    <p:sldId id="1612" r:id="rId21"/>
    <p:sldId id="1595" r:id="rId22"/>
    <p:sldId id="1597" r:id="rId23"/>
    <p:sldId id="1601" r:id="rId24"/>
    <p:sldId id="1608" r:id="rId25"/>
    <p:sldId id="1500" r:id="rId26"/>
    <p:sldId id="1575" r:id="rId27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99FF66"/>
    <a:srgbClr val="53D2FF"/>
    <a:srgbClr val="EAA0A0"/>
    <a:srgbClr val="1FD15A"/>
    <a:srgbClr val="FB998F"/>
    <a:srgbClr val="7EEA9F"/>
    <a:srgbClr val="95358A"/>
    <a:srgbClr val="DCB1AE"/>
    <a:srgbClr val="97E60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5" autoAdjust="0"/>
    <p:restoredTop sz="95507" autoAdjust="0"/>
  </p:normalViewPr>
  <p:slideViewPr>
    <p:cSldViewPr>
      <p:cViewPr>
        <p:scale>
          <a:sx n="100" d="100"/>
          <a:sy n="100" d="100"/>
        </p:scale>
        <p:origin x="636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7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10"/>
      <c:rotY val="10"/>
      <c:perspective val="0"/>
    </c:view3D>
    <c:plotArea>
      <c:layout>
        <c:manualLayout>
          <c:layoutTarget val="inner"/>
          <c:xMode val="edge"/>
          <c:yMode val="edge"/>
          <c:x val="0.13245672152594629"/>
          <c:y val="0.10666397887360676"/>
          <c:w val="0.83528284203826897"/>
          <c:h val="0.73531463511920003"/>
        </c:manualLayout>
      </c:layout>
      <c:bar3DChart>
        <c:barDir val="col"/>
        <c:grouping val="stacked"/>
        <c:ser>
          <c:idx val="1"/>
          <c:order val="0"/>
          <c:tx>
            <c:strRef>
              <c:f>Sheet1!$A$2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43000"/>
                    <a:satMod val="165000"/>
                  </a:schemeClr>
                </a:gs>
                <a:gs pos="55000">
                  <a:schemeClr val="accent2">
                    <a:tint val="83000"/>
                    <a:satMod val="155000"/>
                  </a:schemeClr>
                </a:gs>
                <a:gs pos="100000">
                  <a:schemeClr val="accent2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dLbls>
            <c:dLbl>
              <c:idx val="0"/>
              <c:layout>
                <c:manualLayout>
                  <c:x val="-4.7744424251779688E-2"/>
                  <c:y val="2.729342103905840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1815,7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4.3277914807078904E-2"/>
                  <c:y val="-5.4586986195068075E-3"/>
                </c:manualLayout>
              </c:layout>
              <c:showVal val="1"/>
            </c:dLbl>
            <c:txPr>
              <a:bodyPr/>
              <a:lstStyle/>
              <a:p>
                <a:pPr>
                  <a:defRPr sz="1810"/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Sheet1!$B$2:$D$2</c:f>
              <c:numCache>
                <c:formatCode>#,##0.0</c:formatCode>
                <c:ptCount val="3"/>
                <c:pt idx="0">
                  <c:v>1815.7</c:v>
                </c:pt>
                <c:pt idx="1">
                  <c:v>1790.4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Доходы бюджета Титовского сельского поселения  Миллеровского района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43000"/>
                    <a:satMod val="165000"/>
                  </a:schemeClr>
                </a:gs>
                <a:gs pos="55000">
                  <a:schemeClr val="accent5">
                    <a:tint val="83000"/>
                    <a:satMod val="155000"/>
                  </a:schemeClr>
                </a:gs>
                <a:gs pos="100000">
                  <a:schemeClr val="accent5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cat>
            <c:strRef>
              <c:f>Sheet1!$B$1:$D$1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Sheet1!$B$3:$D$3</c:f>
              <c:numCache>
                <c:formatCode>#,##0.0</c:formatCode>
                <c:ptCount val="3"/>
                <c:pt idx="0">
                  <c:v>14113.9</c:v>
                </c:pt>
                <c:pt idx="1">
                  <c:v>7332.7</c:v>
                </c:pt>
              </c:numCache>
            </c:numRef>
          </c:val>
        </c:ser>
        <c:shape val="box"/>
        <c:axId val="126352768"/>
        <c:axId val="149623936"/>
        <c:axId val="0"/>
      </c:bar3DChart>
      <c:catAx>
        <c:axId val="126352768"/>
        <c:scaling>
          <c:orientation val="minMax"/>
        </c:scaling>
        <c:axPos val="b"/>
        <c:numFmt formatCode="General" sourceLinked="1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49623936"/>
        <c:crosses val="autoZero"/>
        <c:auto val="1"/>
        <c:lblAlgn val="ctr"/>
        <c:lblOffset val="100"/>
        <c:tickLblSkip val="1"/>
        <c:tickMarkSkip val="1"/>
      </c:catAx>
      <c:valAx>
        <c:axId val="149623936"/>
        <c:scaling>
          <c:orientation val="minMax"/>
          <c:max val="10000"/>
        </c:scaling>
        <c:axPos val="l"/>
        <c:numFmt formatCode="#,##0" sourceLinked="0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6352768"/>
        <c:crosses val="autoZero"/>
        <c:crossBetween val="between"/>
        <c:majorUnit val="1000"/>
        <c:minorUnit val="1000"/>
      </c:valAx>
    </c:plotArea>
    <c:legend>
      <c:legendPos val="b"/>
      <c:legendEntry>
        <c:idx val="0"/>
        <c:txPr>
          <a:bodyPr/>
          <a:lstStyle/>
          <a:p>
            <a:pPr>
              <a:defRPr sz="1369" b="1" i="0" u="none" strike="noStrike" baseline="0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69" b="1" i="0" u="none" strike="noStrike" baseline="0">
                <a:solidFill>
                  <a:srgbClr val="53D2FF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3.0202061983689726E-2"/>
          <c:y val="0.86735963261131821"/>
          <c:w val="0.92255606708014148"/>
          <c:h val="0.11988903827440246"/>
        </c:manualLayout>
      </c:layout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9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17272301196951717"/>
          <c:y val="7.0349564673374679E-2"/>
          <c:w val="0.82592542613576558"/>
          <c:h val="0.7500032584328322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5.4232751303247406E-3"/>
                  <c:y val="-4.8831295465791381E-2"/>
                </c:manualLayout>
              </c:layout>
              <c:showVal val="1"/>
            </c:dLbl>
            <c:dLbl>
              <c:idx val="1"/>
              <c:layout>
                <c:manualLayout>
                  <c:x val="-1.5642253698597251E-2"/>
                  <c:y val="-3.5772299928127992E-2"/>
                </c:manualLayout>
              </c:layout>
              <c:showVal val="1"/>
            </c:dLbl>
            <c:dLbl>
              <c:idx val="2"/>
              <c:layout>
                <c:manualLayout>
                  <c:x val="-1.0125433457605981E-2"/>
                  <c:y val="-4.0182299771397624E-2"/>
                </c:manualLayout>
              </c:layout>
              <c:showVal val="1"/>
            </c:dLbl>
            <c:dLbl>
              <c:idx val="3"/>
              <c:layout>
                <c:manualLayout>
                  <c:x val="-1.1271174824424661E-3"/>
                  <c:y val="-4.8766683176059734E-2"/>
                </c:manualLayout>
              </c:layout>
              <c:showVal val="1"/>
            </c:dLbl>
            <c:dLbl>
              <c:idx val="4"/>
              <c:layout>
                <c:manualLayout>
                  <c:x val="-9.7087905585634248E-3"/>
                  <c:y val="-6.6292815807309424E-3"/>
                </c:manualLayout>
              </c:layout>
              <c:showVal val="1"/>
            </c:dLbl>
            <c:dLbl>
              <c:idx val="5"/>
              <c:layout>
                <c:manualLayout>
                  <c:x val="-1.216405705251372E-2"/>
                  <c:y val="-1.3408776914655161E-2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 Проект 2022 год</c:v>
                </c:pt>
                <c:pt idx="1">
                  <c:v> Проект 2023 год</c:v>
                </c:pt>
                <c:pt idx="2">
                  <c:v> Проект 2024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1790.4</c:v>
                </c:pt>
                <c:pt idx="1">
                  <c:v>1822.3</c:v>
                </c:pt>
                <c:pt idx="2">
                  <c:v>1857.4</c:v>
                </c:pt>
              </c:numCache>
            </c:numRef>
          </c:val>
        </c:ser>
        <c:shape val="box"/>
        <c:axId val="110819200"/>
        <c:axId val="110820736"/>
        <c:axId val="0"/>
      </c:bar3DChart>
      <c:catAx>
        <c:axId val="110819200"/>
        <c:scaling>
          <c:orientation val="minMax"/>
        </c:scaling>
        <c:axPos val="b"/>
        <c:numFmt formatCode="General" sourceLinked="1"/>
        <c:tickLblPos val="nextTo"/>
        <c:crossAx val="110820736"/>
        <c:crosses val="autoZero"/>
        <c:auto val="1"/>
        <c:lblAlgn val="ctr"/>
        <c:lblOffset val="100"/>
      </c:catAx>
      <c:valAx>
        <c:axId val="110820736"/>
        <c:scaling>
          <c:orientation val="minMax"/>
          <c:min val="30"/>
        </c:scaling>
        <c:delete val="1"/>
        <c:axPos val="l"/>
        <c:numFmt formatCode="#,##0.0" sourceLinked="1"/>
        <c:tickLblPos val="none"/>
        <c:crossAx val="110819200"/>
        <c:crosses val="autoZero"/>
        <c:crossBetween val="between"/>
        <c:majorUnit val="5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40"/>
      <c:rotY val="203"/>
      <c:perspective val="10"/>
    </c:view3D>
    <c:plotArea>
      <c:layout>
        <c:manualLayout>
          <c:layoutTarget val="inner"/>
          <c:xMode val="edge"/>
          <c:yMode val="edge"/>
          <c:x val="3.007815476884577E-3"/>
          <c:y val="0"/>
          <c:w val="0.99057616839669127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51"/>
          <c:dPt>
            <c:idx val="0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Lbl>
              <c:idx val="0"/>
              <c:layout>
                <c:manualLayout>
                  <c:x val="0.10250100769335999"/>
                  <c:y val="-0.16974759214788174"/>
                </c:manualLayout>
              </c:layout>
              <c:showPercent val="1"/>
            </c:dLbl>
            <c:dLbl>
              <c:idx val="1"/>
              <c:layout>
                <c:manualLayout>
                  <c:x val="-2.2809563859295789E-2"/>
                  <c:y val="-3.7775717228000508E-2"/>
                </c:manualLayout>
              </c:layout>
              <c:showPercent val="1"/>
            </c:dLbl>
            <c:dLbl>
              <c:idx val="2"/>
              <c:layout>
                <c:manualLayout>
                  <c:x val="-1.6782800074555591E-2"/>
                  <c:y val="0.21831420440463925"/>
                </c:manualLayout>
              </c:layout>
              <c:showPercent val="1"/>
            </c:dLbl>
            <c:dLbl>
              <c:idx val="3"/>
              <c:layout>
                <c:manualLayout>
                  <c:x val="-5.1564059457121884E-2"/>
                  <c:y val="-0.13563215198311288"/>
                </c:manualLayout>
              </c:layout>
              <c:showPercent val="1"/>
            </c:dLbl>
            <c:dLbl>
              <c:idx val="4"/>
              <c:layout>
                <c:manualLayout>
                  <c:x val="6.4922882765092213E-2"/>
                  <c:y val="0"/>
                </c:manualLayout>
              </c:layout>
              <c:showPercent val="1"/>
            </c:dLbl>
            <c:dLbl>
              <c:idx val="5"/>
              <c:layout>
                <c:manualLayout>
                  <c:x val="6.4271095681747076E-2"/>
                  <c:y val="-0.12199029167699327"/>
                </c:manualLayout>
              </c:layout>
              <c:showPercent val="1"/>
            </c:dLbl>
            <c:dLbl>
              <c:idx val="6"/>
              <c:layout>
                <c:manualLayout>
                  <c:x val="1.0920618553861325E-2"/>
                  <c:y val="-3.2711322673549252E-2"/>
                </c:manualLayout>
              </c:layout>
              <c:showPercent val="1"/>
            </c:dLbl>
            <c:dLbl>
              <c:idx val="7"/>
              <c:layout>
                <c:manualLayout>
                  <c:x val="4.9624054929569283E-2"/>
                  <c:y val="-0.16260547073716974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Percent val="1"/>
          </c:dLbls>
          <c:cat>
            <c:strRef>
              <c:f>Лист1!$A$2:$A$8</c:f>
              <c:strCache>
                <c:ptCount val="7"/>
                <c:pt idx="0">
                  <c:v>Налог на доходы  физических лиц</c:v>
                </c:pt>
                <c:pt idx="1">
                  <c:v>Налог на имущество физических лиц</c:v>
                </c:pt>
                <c:pt idx="2">
                  <c:v>Земельный налог</c:v>
                </c:pt>
                <c:pt idx="3">
                  <c:v>Единый сельскохозяйственный налог</c:v>
                </c:pt>
                <c:pt idx="4">
                  <c:v>Государственная пошлина</c:v>
                </c:pt>
                <c:pt idx="5">
                  <c:v>Доходы, получаемые в виде арендной платы</c:v>
                </c:pt>
                <c:pt idx="6">
                  <c:v>Иные собственные доходы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25.083780160857909</c:v>
                </c:pt>
                <c:pt idx="1">
                  <c:v>2.5692582663092045</c:v>
                </c:pt>
                <c:pt idx="2">
                  <c:v>69.057193923145661</c:v>
                </c:pt>
                <c:pt idx="3">
                  <c:v>1.3628239499553172</c:v>
                </c:pt>
                <c:pt idx="4">
                  <c:v>0.14521894548704201</c:v>
                </c:pt>
                <c:pt idx="5">
                  <c:v>1.156166219839142</c:v>
                </c:pt>
                <c:pt idx="6">
                  <c:v>0.62555853440571929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391">
          <a:noFill/>
        </a:ln>
      </c:spPr>
    </c:plotArea>
    <c:plotVisOnly val="1"/>
    <c:dispBlanksAs val="zero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3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1.2575012628593072E-2"/>
                  <c:y val="-5.3329320284451809E-2"/>
                </c:manualLayout>
              </c:layout>
              <c:showVal val="1"/>
            </c:dLbl>
            <c:dLbl>
              <c:idx val="1"/>
              <c:layout>
                <c:manualLayout>
                  <c:x val="1.8776380402366403E-2"/>
                  <c:y val="-5.8555273635275705E-2"/>
                </c:manualLayout>
              </c:layout>
              <c:showVal val="1"/>
            </c:dLbl>
            <c:dLbl>
              <c:idx val="2"/>
              <c:layout>
                <c:manualLayout>
                  <c:x val="1.6523269397033531E-2"/>
                  <c:y val="-6.0575102987204268E-2"/>
                </c:manualLayout>
              </c:layout>
              <c:showVal val="1"/>
            </c:dLbl>
            <c:dLbl>
              <c:idx val="3"/>
              <c:layout>
                <c:manualLayout>
                  <c:x val="1.549733485207031E-2"/>
                  <c:y val="-3.9022324995217683E-2"/>
                </c:manualLayout>
              </c:layout>
              <c:showVal val="1"/>
            </c:dLbl>
            <c:dLbl>
              <c:idx val="4"/>
              <c:layout>
                <c:manualLayout>
                  <c:x val="1.8729617725661944E-2"/>
                  <c:y val="-3.9021856140311395E-2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План 2021 год</c:v>
                </c:pt>
                <c:pt idx="1">
                  <c:v>Проект 2022 год</c:v>
                </c:pt>
                <c:pt idx="2">
                  <c:v>Проект 2023 год</c:v>
                </c:pt>
                <c:pt idx="3">
                  <c:v>Проект 2024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361.8</c:v>
                </c:pt>
                <c:pt idx="1">
                  <c:v>449.1</c:v>
                </c:pt>
                <c:pt idx="2">
                  <c:v>478.7</c:v>
                </c:pt>
                <c:pt idx="3">
                  <c:v>511.3</c:v>
                </c:pt>
              </c:numCache>
            </c:numRef>
          </c:val>
        </c:ser>
        <c:axId val="158340992"/>
        <c:axId val="158339456"/>
      </c:barChart>
      <c:valAx>
        <c:axId val="158339456"/>
        <c:scaling>
          <c:orientation val="minMax"/>
        </c:scaling>
        <c:delete val="1"/>
        <c:axPos val="b"/>
        <c:numFmt formatCode="#,##0.0" sourceLinked="1"/>
        <c:tickLblPos val="none"/>
        <c:crossAx val="158340992"/>
        <c:crosses val="autoZero"/>
        <c:crossBetween val="between"/>
        <c:majorUnit val="5000"/>
      </c:valAx>
      <c:catAx>
        <c:axId val="158340992"/>
        <c:scaling>
          <c:orientation val="minMax"/>
        </c:scaling>
        <c:axPos val="l"/>
        <c:numFmt formatCode="General" sourceLinked="1"/>
        <c:tickLblPos val="nextTo"/>
        <c:crossAx val="158339456"/>
        <c:crosses val="autoZero"/>
        <c:auto val="1"/>
        <c:lblAlgn val="ctr"/>
        <c:lblOffset val="100"/>
        <c:tickLblSkip val="1"/>
      </c:cat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3"/>
  <c:chart>
    <c:autoTitleDeleted val="1"/>
    <c:view3D>
      <c:perspective val="20"/>
    </c:view3D>
    <c:plotArea>
      <c:layout>
        <c:manualLayout>
          <c:layoutTarget val="inner"/>
          <c:xMode val="edge"/>
          <c:yMode val="edge"/>
          <c:x val="4.1501867867445925E-2"/>
          <c:y val="0"/>
          <c:w val="0.9549434422018932"/>
          <c:h val="0.88990155623976364"/>
        </c:manualLayout>
      </c:layout>
      <c:bar3DChart>
        <c:barDir val="col"/>
        <c:grouping val="stacked"/>
        <c:ser>
          <c:idx val="1"/>
          <c:order val="0"/>
          <c:tx>
            <c:strRef>
              <c:f>Sheet1!$A$2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dLbls>
            <c:dLbl>
              <c:idx val="0"/>
              <c:layout>
                <c:manualLayout>
                  <c:x val="4.6309873709377267E-2"/>
                  <c:y val="-0.21451454682491741"/>
                </c:manualLayout>
              </c:layout>
              <c:showVal val="1"/>
            </c:dLbl>
            <c:dLbl>
              <c:idx val="1"/>
              <c:layout>
                <c:manualLayout>
                  <c:x val="2.7631339196723469E-2"/>
                  <c:y val="-0.19851987380802991"/>
                </c:manualLayout>
              </c:layout>
              <c:showVal val="1"/>
            </c:dLbl>
            <c:showVal val="1"/>
          </c:dLbls>
          <c:cat>
            <c:strRef>
              <c:f>Sheet1!$B$1:$C$1</c:f>
              <c:strCache>
                <c:ptCount val="2"/>
                <c:pt idx="0">
                  <c:v>2021 год</c:v>
                </c:pt>
                <c:pt idx="1">
                  <c:v>Бюджет 2022 год</c:v>
                </c:pt>
              </c:strCache>
            </c:strRef>
          </c:cat>
          <c:val>
            <c:numRef>
              <c:f>Sheet1!$B$2:$C$2</c:f>
              <c:numCache>
                <c:formatCode>#,##0.0</c:formatCode>
                <c:ptCount val="2"/>
                <c:pt idx="0">
                  <c:v>9143.2999999999993</c:v>
                </c:pt>
                <c:pt idx="1">
                  <c:v>7870.2</c:v>
                </c:pt>
              </c:numCache>
            </c:numRef>
          </c:val>
        </c:ser>
        <c:gapWidth val="124"/>
        <c:gapDepth val="165"/>
        <c:shape val="box"/>
        <c:axId val="158519296"/>
        <c:axId val="158520832"/>
        <c:axId val="0"/>
      </c:bar3DChart>
      <c:catAx>
        <c:axId val="15851929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58520832"/>
        <c:crosses val="autoZero"/>
        <c:auto val="1"/>
        <c:lblAlgn val="ctr"/>
        <c:lblOffset val="100"/>
        <c:tickLblSkip val="1"/>
        <c:tickMarkSkip val="1"/>
      </c:catAx>
      <c:valAx>
        <c:axId val="158520832"/>
        <c:scaling>
          <c:orientation val="minMax"/>
          <c:min val="0"/>
        </c:scaling>
        <c:delete val="1"/>
        <c:axPos val="l"/>
        <c:numFmt formatCode="#,##0" sourceLinked="0"/>
        <c:tickLblPos val="none"/>
        <c:crossAx val="158519296"/>
        <c:crosses val="autoZero"/>
        <c:crossBetween val="between"/>
        <c:majorUnit val="50000"/>
        <c:minorUnit val="10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5"/>
      <c:rotY val="21"/>
      <c:depthPercent val="110"/>
      <c:rAngAx val="1"/>
    </c:view3D>
    <c:plotArea>
      <c:layout>
        <c:manualLayout>
          <c:layoutTarget val="inner"/>
          <c:xMode val="edge"/>
          <c:yMode val="edge"/>
          <c:x val="4.8765838505998874E-2"/>
          <c:y val="8.7012038749837708E-4"/>
          <c:w val="0.87302597372535262"/>
          <c:h val="0.9725650041598510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25"/>
          <c:dPt>
            <c:idx val="0"/>
            <c:explosion val="21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9.8178260203772745E-4"/>
                  <c:y val="-2.2649313439210678E-3"/>
                </c:manualLayout>
              </c:layout>
              <c:showCatName val="1"/>
            </c:dLbl>
            <c:dLbl>
              <c:idx val="2"/>
              <c:layout>
                <c:manualLayout>
                  <c:x val="0.26301067830471964"/>
                  <c:y val="-1.7934444900882841E-2"/>
                </c:manualLayout>
              </c:layout>
              <c:showCatName val="1"/>
            </c:dLbl>
            <c:dLbl>
              <c:idx val="3"/>
              <c:layout>
                <c:manualLayout>
                  <c:x val="9.2150902946193883E-3"/>
                  <c:y val="0.1218211619998724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Жилищно-коммунальное </a:t>
                    </a:r>
                    <a:r>
                      <a:rPr lang="ru-RU" dirty="0"/>
                      <a:t>хозяйство -    </a:t>
                    </a:r>
                    <a:r>
                      <a:rPr lang="ru-RU" dirty="0" smtClean="0"/>
                      <a:t>                 </a:t>
                    </a:r>
                    <a:r>
                      <a:rPr lang="ru-RU" dirty="0" smtClean="0"/>
                      <a:t>664,7</a:t>
                    </a:r>
                    <a:endParaRPr lang="ru-RU" dirty="0"/>
                  </a:p>
                </c:rich>
              </c:tx>
              <c:showCatNam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-0.11456174346427948"/>
                  <c:y val="2.648568225263718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   Культура</a:t>
                    </a:r>
                    <a:r>
                      <a:rPr lang="ru-RU" dirty="0"/>
                      <a:t>, кинематография - </a:t>
                    </a:r>
                    <a:r>
                      <a:rPr lang="ru-RU" dirty="0" smtClean="0"/>
                      <a:t>                 </a:t>
                    </a:r>
                    <a:r>
                      <a:rPr lang="ru-RU" dirty="0"/>
                      <a:t>1 </a:t>
                    </a:r>
                    <a:r>
                      <a:rPr lang="ru-RU" dirty="0" smtClean="0"/>
                      <a:t>354,1</a:t>
                    </a:r>
                    <a:endParaRPr lang="ru-RU" dirty="0"/>
                  </a:p>
                </c:rich>
              </c:tx>
              <c:showCatName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CatName val="1"/>
            <c:showLeaderLines val="1"/>
          </c:dLbls>
          <c:cat>
            <c:multiLvlStrRef>
              <c:f>Sheet1!$B$1:$H$2</c:f>
              <c:multiLvlStrCache>
                <c:ptCount val="7"/>
                <c:lvl>
                  <c:pt idx="0">
                    <c:v>5 642,5</c:v>
                  </c:pt>
                  <c:pt idx="1">
                    <c:v>96,7</c:v>
                  </c:pt>
                  <c:pt idx="2">
                    <c:v>20,6</c:v>
                  </c:pt>
                  <c:pt idx="3">
                    <c:v>5,0</c:v>
                  </c:pt>
                  <c:pt idx="4">
                    <c:v>664,7</c:v>
                  </c:pt>
                  <c:pt idx="5">
                    <c:v>1 354,1</c:v>
                  </c:pt>
                  <c:pt idx="6">
                    <c:v>78,6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</c:v>
                  </c:pt>
                  <c:pt idx="2">
                    <c:v>Национальная безопасность и правоохранительная деятельность</c:v>
                  </c:pt>
                  <c:pt idx="3">
                    <c:v>Национальная экономики</c:v>
                  </c:pt>
                  <c:pt idx="4">
                    <c:v>Жилищно-коммунальное хозяйство -        </c:v>
                  </c:pt>
                  <c:pt idx="5">
                    <c:v>Культура, кинематография - </c:v>
                  </c:pt>
                  <c:pt idx="6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Sheet1!$B$2:$H$2</c:f>
              <c:numCache>
                <c:formatCode>#,##0.0</c:formatCode>
                <c:ptCount val="7"/>
                <c:pt idx="0">
                  <c:v>5642.5</c:v>
                </c:pt>
                <c:pt idx="1">
                  <c:v>96.7</c:v>
                </c:pt>
                <c:pt idx="2">
                  <c:v>20.6</c:v>
                </c:pt>
                <c:pt idx="3">
                  <c:v>5</c:v>
                </c:pt>
                <c:pt idx="4">
                  <c:v>664.7</c:v>
                </c:pt>
                <c:pt idx="5">
                  <c:v>1354.1</c:v>
                </c:pt>
                <c:pt idx="6">
                  <c:v>78.599999999999994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  <c:showLeaderLines val="1"/>
          </c:dLbls>
          <c:cat>
            <c:multiLvlStrRef>
              <c:f>Sheet1!$B$1:$H$2</c:f>
              <c:multiLvlStrCache>
                <c:ptCount val="7"/>
                <c:lvl>
                  <c:pt idx="0">
                    <c:v>5 642,5</c:v>
                  </c:pt>
                  <c:pt idx="1">
                    <c:v>96,7</c:v>
                  </c:pt>
                  <c:pt idx="2">
                    <c:v>20,6</c:v>
                  </c:pt>
                  <c:pt idx="3">
                    <c:v>5,0</c:v>
                  </c:pt>
                  <c:pt idx="4">
                    <c:v>664,7</c:v>
                  </c:pt>
                  <c:pt idx="5">
                    <c:v>1 354,1</c:v>
                  </c:pt>
                  <c:pt idx="6">
                    <c:v>78,6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</c:v>
                  </c:pt>
                  <c:pt idx="2">
                    <c:v>Национальная безопасность и правоохранительная деятельность</c:v>
                  </c:pt>
                  <c:pt idx="3">
                    <c:v>Национальная экономики</c:v>
                  </c:pt>
                  <c:pt idx="4">
                    <c:v>Жилищно-коммунальное хозяйство -        </c:v>
                  </c:pt>
                  <c:pt idx="5">
                    <c:v>Культура, кинематография - </c:v>
                  </c:pt>
                  <c:pt idx="6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Sheet1!$B$3:$H$3</c:f>
              <c:numCache>
                <c:formatCode>#,##0.00</c:formatCode>
                <c:ptCount val="7"/>
              </c:numCache>
            </c:numRef>
          </c:val>
        </c:ser>
      </c:pie3DChart>
    </c:plotArea>
    <c:plotVisOnly val="1"/>
    <c:dispBlanksAs val="zero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plotArea>
      <c:layout>
        <c:manualLayout>
          <c:layoutTarget val="inner"/>
          <c:xMode val="edge"/>
          <c:yMode val="edge"/>
          <c:x val="0"/>
          <c:y val="0.11757952820057042"/>
          <c:w val="0.96407292193871452"/>
          <c:h val="0.7100835597391534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 тыс.руб.2</c:v>
                </c:pt>
              </c:strCache>
            </c:strRef>
          </c:tx>
          <c:dLbls>
            <c:dLbl>
              <c:idx val="0"/>
              <c:layout>
                <c:manualLayout>
                  <c:x val="-4.8991470083570984E-3"/>
                  <c:y val="0.1747308975087393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1440,7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1440.7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 тыс.руб.</c:v>
                </c:pt>
              </c:strCache>
            </c:strRef>
          </c:tx>
          <c:dLbls>
            <c:dLbl>
              <c:idx val="0"/>
              <c:layout>
                <c:manualLayout>
                  <c:x val="1.0624488845282352E-2"/>
                  <c:y val="0.1817138163099724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2338,7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2338.6999999999998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 год* тыс.руб.2</c:v>
                </c:pt>
              </c:strCache>
            </c:strRef>
          </c:tx>
          <c:dLbls>
            <c:dLbl>
              <c:idx val="0"/>
              <c:layout>
                <c:manualLayout>
                  <c:x val="-4.8991470083570984E-3"/>
                  <c:y val="0.1549911962643886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1780,8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#,##0.0</c:formatCode>
                <c:ptCount val="1"/>
                <c:pt idx="0">
                  <c:v>1780.8</c:v>
                </c:pt>
              </c:numCache>
            </c:numRef>
          </c:val>
        </c:ser>
        <c:axId val="115291264"/>
        <c:axId val="115292416"/>
      </c:barChart>
      <c:catAx>
        <c:axId val="115291264"/>
        <c:scaling>
          <c:orientation val="minMax"/>
        </c:scaling>
        <c:delete val="1"/>
        <c:axPos val="b"/>
        <c:tickLblPos val="none"/>
        <c:crossAx val="115292416"/>
        <c:crosses val="autoZero"/>
        <c:auto val="1"/>
        <c:lblAlgn val="ctr"/>
        <c:lblOffset val="100"/>
      </c:catAx>
      <c:valAx>
        <c:axId val="115292416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115291264"/>
        <c:crosses val="autoZero"/>
        <c:crossBetween val="between"/>
      </c:valAx>
    </c:plotArea>
    <c:legend>
      <c:legendPos val="b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4.2592300962379703E-2"/>
          <c:y val="0.20038645683491851"/>
          <c:w val="0.51583136482939629"/>
          <c:h val="0.7742193929765126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3"/>
            <c:spPr>
              <a:solidFill>
                <a:srgbClr val="0070C0"/>
              </a:solidFill>
            </c:spPr>
          </c:dPt>
          <c:dPt>
            <c:idx val="1"/>
            <c:explosion val="21"/>
            <c:spPr>
              <a:solidFill>
                <a:srgbClr val="FF5050"/>
              </a:solidFill>
            </c:spPr>
          </c:dPt>
          <c:dPt>
            <c:idx val="2"/>
            <c:explosion val="13"/>
            <c:spPr>
              <a:solidFill>
                <a:srgbClr val="92D050"/>
              </a:solidFill>
            </c:spPr>
          </c:dPt>
          <c:dLbls>
            <c:dLbl>
              <c:idx val="1"/>
              <c:delete val="1"/>
            </c:dLbl>
            <c:dLbl>
              <c:idx val="3"/>
              <c:layout>
                <c:manualLayout>
                  <c:x val="-4.5833333333333844E-2"/>
                  <c:y val="4.544446114319701E-3"/>
                </c:manualLayout>
              </c:layout>
              <c:showPercent val="1"/>
            </c:dLbl>
            <c:dLbl>
              <c:idx val="4"/>
              <c:layout>
                <c:manualLayout>
                  <c:x val="-1.9825459317585548E-2"/>
                  <c:y val="-9.88066356069877E-2"/>
                </c:manualLayout>
              </c:layout>
              <c:showPercent val="1"/>
            </c:dLbl>
            <c:dLbl>
              <c:idx val="5"/>
              <c:layout>
                <c:manualLayout>
                  <c:x val="6.2944772528433959E-2"/>
                  <c:y val="-4.5823761370061104E-3"/>
                </c:manualLayout>
              </c:layout>
              <c:showPercent val="1"/>
            </c:dLbl>
            <c:numFmt formatCode="0.00%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Percent val="1"/>
          </c:dLbls>
          <c:cat>
            <c:strRef>
              <c:f>Лист1!$A$2:$A$4</c:f>
              <c:strCache>
                <c:ptCount val="3"/>
                <c:pt idx="0">
                  <c:v>Расходы на обеспечение деятельности муниципальных учреждений - 656,3</c:v>
                </c:pt>
                <c:pt idx="2">
                  <c:v>Расходы на оплату труда -697,8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656.3</c:v>
                </c:pt>
                <c:pt idx="2">
                  <c:v>697.8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4909727690288766"/>
          <c:y val="9.0006333598128027E-2"/>
          <c:w val="0.37083333333333335"/>
          <c:h val="0.85175086416042645"/>
        </c:manualLayout>
      </c:layout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4.1232768664006617E-2"/>
          <c:w val="0.86999803149606725"/>
          <c:h val="0.883685796279998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3"/>
            <c:spPr>
              <a:solidFill>
                <a:srgbClr val="0070C0"/>
              </a:solidFill>
            </c:spPr>
          </c:dPt>
          <c:dPt>
            <c:idx val="1"/>
            <c:explosion val="21"/>
            <c:spPr>
              <a:solidFill>
                <a:srgbClr val="FF5050"/>
              </a:solidFill>
            </c:spPr>
          </c:dPt>
          <c:dLbls>
            <c:dLbl>
              <c:idx val="0"/>
              <c:layout>
                <c:manualLayout>
                  <c:x val="-0.15164621609798831"/>
                  <c:y val="-0.1073101172968060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002060"/>
                        </a:solidFill>
                      </a:rPr>
                      <a:t>1432,7</a:t>
                    </a:r>
                    <a:endParaRPr lang="ru-RU" dirty="0" smtClean="0">
                      <a:solidFill>
                        <a:srgbClr val="002060"/>
                      </a:solidFill>
                    </a:endParaRPr>
                  </a:p>
                  <a:p>
                    <a:r>
                      <a:rPr lang="ru-RU" dirty="0" smtClean="0">
                        <a:solidFill>
                          <a:srgbClr val="002060"/>
                        </a:solidFill>
                      </a:rPr>
                      <a:t>18,5</a:t>
                    </a:r>
                    <a:r>
                      <a:rPr lang="en-US" dirty="0" smtClean="0">
                        <a:solidFill>
                          <a:srgbClr val="002060"/>
                        </a:solidFill>
                      </a:rPr>
                      <a:t>%</a:t>
                    </a:r>
                    <a:endParaRPr lang="en-US" dirty="0">
                      <a:solidFill>
                        <a:srgbClr val="002060"/>
                      </a:solidFill>
                    </a:endParaRPr>
                  </a:p>
                </c:rich>
              </c:tx>
              <c:showVal val="1"/>
              <c:showPercent val="1"/>
              <c:separator>
</c:separator>
            </c:dLbl>
            <c:dLbl>
              <c:idx val="1"/>
              <c:layout>
                <c:manualLayout>
                  <c:x val="0.14934580052493537"/>
                  <c:y val="8.244090430899368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002060"/>
                        </a:solidFill>
                      </a:rPr>
                      <a:t>6320,0</a:t>
                    </a:r>
                    <a:r>
                      <a:rPr lang="en-US" dirty="0">
                        <a:solidFill>
                          <a:srgbClr val="002060"/>
                        </a:solidFill>
                      </a:rPr>
                      <a:t>
</a:t>
                    </a:r>
                    <a:r>
                      <a:rPr lang="ru-RU" smtClean="0">
                        <a:solidFill>
                          <a:srgbClr val="002060"/>
                        </a:solidFill>
                      </a:rPr>
                      <a:t>81,5</a:t>
                    </a:r>
                    <a:r>
                      <a:rPr lang="en-US" dirty="0" smtClean="0">
                        <a:solidFill>
                          <a:srgbClr val="002060"/>
                        </a:solidFill>
                      </a:rPr>
                      <a:t>%</a:t>
                    </a:r>
                    <a:endParaRPr lang="en-US" dirty="0">
                      <a:solidFill>
                        <a:srgbClr val="002060"/>
                      </a:solidFill>
                    </a:endParaRPr>
                  </a:p>
                </c:rich>
              </c:tx>
              <c:showVal val="1"/>
              <c:showPercent val="1"/>
              <c:separator>
</c:separator>
            </c:dLbl>
            <c:numFmt formatCode="0.0%" sourceLinked="0"/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  <c:showPercent val="1"/>
            <c:separator>
</c:separator>
          </c:dLbls>
          <c:cat>
            <c:strRef>
              <c:f>Лист1!$A$2:$A$3</c:f>
              <c:strCache>
                <c:ptCount val="2"/>
                <c:pt idx="0">
                  <c:v>Социальное развитие</c:v>
                </c:pt>
                <c:pt idx="1">
                  <c:v>Остальные муниципальные программы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1432.7</c:v>
                </c:pt>
                <c:pt idx="1">
                  <c:v>6320</c:v>
                </c:pt>
              </c:numCache>
            </c:numRef>
          </c:val>
        </c:ser>
      </c:pie3DChart>
      <c:spPr>
        <a:noFill/>
        <a:ln>
          <a:noFill/>
        </a:ln>
        <a:effectLst>
          <a:outerShdw blurRad="241300" dist="571500" dir="18900000" algn="bl" rotWithShape="0">
            <a:prstClr val="black">
              <a:alpha val="64000"/>
            </a:prstClr>
          </a:outerShdw>
        </a:effectLst>
      </c:spPr>
    </c:plotArea>
    <c:legend>
      <c:legendPos val="r"/>
      <c:layout>
        <c:manualLayout>
          <c:xMode val="edge"/>
          <c:yMode val="edge"/>
          <c:x val="0.46805555555555556"/>
          <c:y val="0.84665661163235073"/>
          <c:w val="0.46087926509186439"/>
          <c:h val="0.12834893473889142"/>
        </c:manualLayout>
      </c:layout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image" Target="../media/image12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image" Target="../media/image12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+mn-lt"/>
            </a:rPr>
            <a:t>Формирование расходов с учетом их оптимизации и повышения эффективнос</a:t>
          </a:r>
          <a:r>
            <a:rPr lang="ru-RU" sz="2000" dirty="0" smtClean="0">
              <a:solidFill>
                <a:srgbClr val="FF0000"/>
              </a:solidFill>
              <a:latin typeface="+mn-lt"/>
            </a:rPr>
            <a:t>ти</a:t>
          </a:r>
          <a:endParaRPr lang="ru-RU" sz="2000" dirty="0">
            <a:solidFill>
              <a:srgbClr val="FF00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CCFF33"/>
              </a:solidFill>
              <a:latin typeface="+mn-lt"/>
            </a:rPr>
            <a:t>Проведение взвешенной долговой политики</a:t>
          </a:r>
          <a:endParaRPr lang="ru-RU" sz="2400" dirty="0">
            <a:solidFill>
              <a:srgbClr val="CCFF33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3" custScaleX="85616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3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3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3" custScaleX="80551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3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3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3" custScaleX="77049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3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3" custScaleX="85206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CE99B69-BED3-44DC-9B4C-98E72C896783}" type="presOf" srcId="{F0351681-504B-468A-A43A-35239C443A97}" destId="{01B5A3FF-8112-48C6-9524-2594DAB99429}" srcOrd="0" destOrd="0" presId="urn:microsoft.com/office/officeart/2005/8/layout/hList7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3EDBF4FD-7DD4-4EF3-BE9D-862C0BA1F08D}" type="presOf" srcId="{BFE45829-723F-4E4D-9831-F195998B70F6}" destId="{A490A214-21F9-4C52-8E3B-F3A359B01D89}" srcOrd="1" destOrd="0" presId="urn:microsoft.com/office/officeart/2005/8/layout/hList7"/>
    <dgm:cxn modelId="{7E5FE03F-B5AC-4410-AFBD-1247EC1958A2}" type="presOf" srcId="{F0351681-504B-468A-A43A-35239C443A97}" destId="{BD834AB3-FAFF-4D74-B8D8-881F0EC6B9AD}" srcOrd="1" destOrd="0" presId="urn:microsoft.com/office/officeart/2005/8/layout/hList7"/>
    <dgm:cxn modelId="{52A36C5F-442A-405D-AAC4-1CDB38AFABE0}" type="presOf" srcId="{914D76AC-028B-4257-BED1-2C2263772DDA}" destId="{E32018F6-38F3-4F68-9FD0-50FD7BED2859}" srcOrd="0" destOrd="0" presId="urn:microsoft.com/office/officeart/2005/8/layout/hList7"/>
    <dgm:cxn modelId="{79CB92D9-CC56-4E39-84EA-E5692F448B8A}" type="presOf" srcId="{E1C31608-5158-4EC9-9C62-26BAAF099A48}" destId="{D893FC16-622A-4AA0-9276-3766E5F1AA15}" srcOrd="0" destOrd="0" presId="urn:microsoft.com/office/officeart/2005/8/layout/hList7"/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A85BD9F3-217E-416B-A45E-45A851EA2404}" type="presOf" srcId="{BFE45829-723F-4E4D-9831-F195998B70F6}" destId="{D73F7537-DE83-45D9-AFD1-908328D4D97E}" srcOrd="0" destOrd="0" presId="urn:microsoft.com/office/officeart/2005/8/layout/hList7"/>
    <dgm:cxn modelId="{F2061F9D-9788-41A1-B4E5-626B01ECEC34}" type="presOf" srcId="{BE907F90-9D92-45A1-94F8-1DCBD5B9715F}" destId="{272D07C4-E4A0-4649-AFF9-320ECA914488}" srcOrd="1" destOrd="0" presId="urn:microsoft.com/office/officeart/2005/8/layout/hList7"/>
    <dgm:cxn modelId="{C5C975CD-4B7D-4AA6-9F9B-E83B130B3C4B}" type="presOf" srcId="{BE907F90-9D92-45A1-94F8-1DCBD5B9715F}" destId="{14E9E240-14D8-48CE-A8EF-4C26DD964D0B}" srcOrd="0" destOrd="0" presId="urn:microsoft.com/office/officeart/2005/8/layout/hList7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C18F94C0-A146-4255-BD34-1D02D94F8D2A}" type="presOf" srcId="{7D9F30EA-5AAD-4B4D-9B37-1898C8B1B1C4}" destId="{D7F1AC36-BB02-40D3-9EAC-6004F15E8D99}" srcOrd="0" destOrd="0" presId="urn:microsoft.com/office/officeart/2005/8/layout/hList7"/>
    <dgm:cxn modelId="{B3B3CAD2-643F-483A-AC48-5C9D27C0AE1F}" type="presParOf" srcId="{D7F1AC36-BB02-40D3-9EAC-6004F15E8D99}" destId="{9132C0C5-E5AF-4E5E-918C-A1BB430E7228}" srcOrd="0" destOrd="0" presId="urn:microsoft.com/office/officeart/2005/8/layout/hList7"/>
    <dgm:cxn modelId="{8241F920-F8AB-4049-B239-876810A22784}" type="presParOf" srcId="{D7F1AC36-BB02-40D3-9EAC-6004F15E8D99}" destId="{AC9FC888-4E7D-41D5-BF8D-099DDFB49032}" srcOrd="1" destOrd="0" presId="urn:microsoft.com/office/officeart/2005/8/layout/hList7"/>
    <dgm:cxn modelId="{022A535C-B324-48CC-98D0-979B9F422206}" type="presParOf" srcId="{AC9FC888-4E7D-41D5-BF8D-099DDFB49032}" destId="{3B03A404-6FA8-44DF-BD0D-938BEE92A850}" srcOrd="0" destOrd="0" presId="urn:microsoft.com/office/officeart/2005/8/layout/hList7"/>
    <dgm:cxn modelId="{C19ACD92-19E6-456C-89E1-902B8172A2F1}" type="presParOf" srcId="{3B03A404-6FA8-44DF-BD0D-938BEE92A850}" destId="{D73F7537-DE83-45D9-AFD1-908328D4D97E}" srcOrd="0" destOrd="0" presId="urn:microsoft.com/office/officeart/2005/8/layout/hList7"/>
    <dgm:cxn modelId="{AB824435-CA85-4FDD-A7CF-5C8429ADCD96}" type="presParOf" srcId="{3B03A404-6FA8-44DF-BD0D-938BEE92A850}" destId="{A490A214-21F9-4C52-8E3B-F3A359B01D89}" srcOrd="1" destOrd="0" presId="urn:microsoft.com/office/officeart/2005/8/layout/hList7"/>
    <dgm:cxn modelId="{99B49B4E-DFAE-4F47-96B0-0BA37E5290F1}" type="presParOf" srcId="{3B03A404-6FA8-44DF-BD0D-938BEE92A850}" destId="{8FADFE9E-A8A8-41F1-B358-A7A11B6B47E1}" srcOrd="2" destOrd="0" presId="urn:microsoft.com/office/officeart/2005/8/layout/hList7"/>
    <dgm:cxn modelId="{E34B854F-9FC6-4C99-B999-26B001ADEA3A}" type="presParOf" srcId="{3B03A404-6FA8-44DF-BD0D-938BEE92A850}" destId="{79E796B1-3ABE-4958-A470-95B84B3BA8FB}" srcOrd="3" destOrd="0" presId="urn:microsoft.com/office/officeart/2005/8/layout/hList7"/>
    <dgm:cxn modelId="{5A1C8ED6-688D-4FAD-AAB3-463EA0CC091B}" type="presParOf" srcId="{AC9FC888-4E7D-41D5-BF8D-099DDFB49032}" destId="{E32018F6-38F3-4F68-9FD0-50FD7BED2859}" srcOrd="1" destOrd="0" presId="urn:microsoft.com/office/officeart/2005/8/layout/hList7"/>
    <dgm:cxn modelId="{2633C9F5-75B9-4072-96C4-AB5D73183030}" type="presParOf" srcId="{AC9FC888-4E7D-41D5-BF8D-099DDFB49032}" destId="{A7D5A4F7-F72A-48AE-87CD-6C7027652D6C}" srcOrd="2" destOrd="0" presId="urn:microsoft.com/office/officeart/2005/8/layout/hList7"/>
    <dgm:cxn modelId="{789BD1FA-9E9D-4721-A57C-1AD887530F32}" type="presParOf" srcId="{A7D5A4F7-F72A-48AE-87CD-6C7027652D6C}" destId="{01B5A3FF-8112-48C6-9524-2594DAB99429}" srcOrd="0" destOrd="0" presId="urn:microsoft.com/office/officeart/2005/8/layout/hList7"/>
    <dgm:cxn modelId="{F35CE952-9ECB-42A2-9A71-91B5E98FFEA8}" type="presParOf" srcId="{A7D5A4F7-F72A-48AE-87CD-6C7027652D6C}" destId="{BD834AB3-FAFF-4D74-B8D8-881F0EC6B9AD}" srcOrd="1" destOrd="0" presId="urn:microsoft.com/office/officeart/2005/8/layout/hList7"/>
    <dgm:cxn modelId="{1ED8CC33-02B3-400B-9894-72EC9DAB72FD}" type="presParOf" srcId="{A7D5A4F7-F72A-48AE-87CD-6C7027652D6C}" destId="{C8F3C681-2C9B-4653-BE31-D8B25A2AB7FA}" srcOrd="2" destOrd="0" presId="urn:microsoft.com/office/officeart/2005/8/layout/hList7"/>
    <dgm:cxn modelId="{2749D2DA-392B-4459-ACA7-973A32902EB3}" type="presParOf" srcId="{A7D5A4F7-F72A-48AE-87CD-6C7027652D6C}" destId="{E6379D24-0F7F-4C89-AA74-40B94EA75227}" srcOrd="3" destOrd="0" presId="urn:microsoft.com/office/officeart/2005/8/layout/hList7"/>
    <dgm:cxn modelId="{895596CE-F6C3-43AD-8CBC-E688517A0F86}" type="presParOf" srcId="{AC9FC888-4E7D-41D5-BF8D-099DDFB49032}" destId="{D893FC16-622A-4AA0-9276-3766E5F1AA15}" srcOrd="3" destOrd="0" presId="urn:microsoft.com/office/officeart/2005/8/layout/hList7"/>
    <dgm:cxn modelId="{511D7AED-1EBD-4B19-A751-919B19AA8988}" type="presParOf" srcId="{AC9FC888-4E7D-41D5-BF8D-099DDFB49032}" destId="{A10443EA-0A22-4998-85A4-5FC07C4410A8}" srcOrd="4" destOrd="0" presId="urn:microsoft.com/office/officeart/2005/8/layout/hList7"/>
    <dgm:cxn modelId="{D277CEF3-89D0-40F1-B9CA-7734F70F7AFD}" type="presParOf" srcId="{A10443EA-0A22-4998-85A4-5FC07C4410A8}" destId="{14E9E240-14D8-48CE-A8EF-4C26DD964D0B}" srcOrd="0" destOrd="0" presId="urn:microsoft.com/office/officeart/2005/8/layout/hList7"/>
    <dgm:cxn modelId="{58A173BA-EAC0-4D28-92CF-9CB04CA29FAB}" type="presParOf" srcId="{A10443EA-0A22-4998-85A4-5FC07C4410A8}" destId="{272D07C4-E4A0-4649-AFF9-320ECA914488}" srcOrd="1" destOrd="0" presId="urn:microsoft.com/office/officeart/2005/8/layout/hList7"/>
    <dgm:cxn modelId="{0D835E6F-77FF-4415-9DB3-7A71EA7893E3}" type="presParOf" srcId="{A10443EA-0A22-4998-85A4-5FC07C4410A8}" destId="{C7AF8028-0A1F-4B6B-BA86-08AA83130861}" srcOrd="2" destOrd="0" presId="urn:microsoft.com/office/officeart/2005/8/layout/hList7"/>
    <dgm:cxn modelId="{85E79C21-B323-4AA3-A798-FD201BB1CE18}" type="presParOf" srcId="{A10443EA-0A22-4998-85A4-5FC07C4410A8}" destId="{801EDB75-7215-4290-9F39-D09130BB991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Титовского сельского поселения, оптимизации расходов бюджета Титовского сельского поселения Миллеровского района и сокращению муниципального долга Титовского сельского поселения до 2024 года,  утвержденный распоряжением Администрации Титовского сельского поселения от 28.05.2019 № 29</a:t>
          </a:r>
          <a:endParaRPr lang="ru-RU" sz="1600" b="1" dirty="0">
            <a:solidFill>
              <a:srgbClr val="7030A0"/>
            </a:solidFill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Проведение взвешенной долговой политики</a:t>
          </a:r>
          <a:endParaRPr lang="ru-RU" sz="1600" dirty="0">
            <a:solidFill>
              <a:srgbClr val="FF0000"/>
            </a:solidFill>
          </a:endParaRPr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2" custScaleY="97498" custLinFactNeighborX="8604" custLinFactNeighborY="-657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2" custScaleX="98356" custScaleY="136394" custLinFactNeighborX="920" custLinFactNeighborY="184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2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2" custScaleX="98954" custScaleY="142325" custLinFactNeighborX="262" custLinFactNeighborY="8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A0FFF3-8AFD-4E12-B318-B2F5DD5121F9}" type="presOf" srcId="{B782FD21-6C09-4BC0-934D-3C01247185B7}" destId="{9B6A0A72-3C0F-4B82-A7E6-2BA4A15A1DC4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25235482-71AE-498F-8089-34A9F1AE9597}" type="presOf" srcId="{ACF5097F-CC5B-4366-ABE7-38687129F656}" destId="{09D480C1-C8E8-4CE7-8873-41C175F67275}" srcOrd="0" destOrd="0" presId="urn:microsoft.com/office/officeart/2005/8/layout/chevron2"/>
    <dgm:cxn modelId="{49F157D8-5ACD-406E-B674-E3D805803C4D}" type="presOf" srcId="{B90239BA-D30D-42D9-95F7-1477AF7261C5}" destId="{6CDFB346-5AE3-475E-BC66-186028DEC05D}" srcOrd="0" destOrd="0" presId="urn:microsoft.com/office/officeart/2005/8/layout/chevron2"/>
    <dgm:cxn modelId="{6471E02D-94BE-444A-AF20-DFCA8661A9D1}" type="presOf" srcId="{333612F3-69F1-4CC0-ACEA-154FBD023C22}" destId="{CA80EEC5-8180-463D-AB43-E20FC1CCE0B0}" srcOrd="0" destOrd="0" presId="urn:microsoft.com/office/officeart/2005/8/layout/chevron2"/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7DAF4105-8A62-4D0F-84BD-13653155F873}" type="presOf" srcId="{B24A4114-075E-404F-8B16-9D176DA92767}" destId="{9A9BA3CA-42DC-4E24-BA14-1B2C342C1B46}" srcOrd="0" destOrd="0" presId="urn:microsoft.com/office/officeart/2005/8/layout/chevron2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16DE1CAC-54EF-465A-BE87-BE76BC4FBC5D}" type="presParOf" srcId="{6CDFB346-5AE3-475E-BC66-186028DEC05D}" destId="{EDA2A39D-2EAF-4B4F-92AC-7B916275B1B5}" srcOrd="0" destOrd="0" presId="urn:microsoft.com/office/officeart/2005/8/layout/chevron2"/>
    <dgm:cxn modelId="{B301795C-48F9-4330-91E9-6C213E0B1D43}" type="presParOf" srcId="{EDA2A39D-2EAF-4B4F-92AC-7B916275B1B5}" destId="{09D480C1-C8E8-4CE7-8873-41C175F67275}" srcOrd="0" destOrd="0" presId="urn:microsoft.com/office/officeart/2005/8/layout/chevron2"/>
    <dgm:cxn modelId="{A54E83AF-EEF5-4FBA-91BB-C6D3D97DE319}" type="presParOf" srcId="{EDA2A39D-2EAF-4B4F-92AC-7B916275B1B5}" destId="{CA80EEC5-8180-463D-AB43-E20FC1CCE0B0}" srcOrd="1" destOrd="0" presId="urn:microsoft.com/office/officeart/2005/8/layout/chevron2"/>
    <dgm:cxn modelId="{329D3594-6185-41EB-8933-7D19B291294C}" type="presParOf" srcId="{6CDFB346-5AE3-475E-BC66-186028DEC05D}" destId="{07DE8F24-526C-4B06-8BA3-1A3B3552AAA3}" srcOrd="1" destOrd="0" presId="urn:microsoft.com/office/officeart/2005/8/layout/chevron2"/>
    <dgm:cxn modelId="{AA6EEC62-9665-407C-91C8-CB1745EFE7C6}" type="presParOf" srcId="{6CDFB346-5AE3-475E-BC66-186028DEC05D}" destId="{C452401A-080E-446F-8B74-994BE4F30FB4}" srcOrd="2" destOrd="0" presId="urn:microsoft.com/office/officeart/2005/8/layout/chevron2"/>
    <dgm:cxn modelId="{3CED4E26-C091-4B26-AE62-4D3D598EEF40}" type="presParOf" srcId="{C452401A-080E-446F-8B74-994BE4F30FB4}" destId="{9B6A0A72-3C0F-4B82-A7E6-2BA4A15A1DC4}" srcOrd="0" destOrd="0" presId="urn:microsoft.com/office/officeart/2005/8/layout/chevron2"/>
    <dgm:cxn modelId="{9E560B72-7227-4B22-B8AF-1F10F4CE4575}" type="presParOf" srcId="{C452401A-080E-446F-8B74-994BE4F30FB4}" destId="{9A9BA3CA-42DC-4E24-BA14-1B2C342C1B46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449,1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6079,8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9589BF18-EB43-46B1-B7B8-63ADBDFDC16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2,6</a:t>
          </a:r>
        </a:p>
      </dgm:t>
    </dgm:pt>
    <dgm:pt modelId="{0C08EA7C-BFFB-47BE-8AE9-56286B5A196F}" type="parTrans" cxnId="{BC9EECA3-31A3-40D6-B395-5CD9FE4B63D3}">
      <dgm:prSet/>
      <dgm:spPr/>
      <dgm:t>
        <a:bodyPr/>
        <a:lstStyle/>
        <a:p>
          <a:endParaRPr lang="ru-RU"/>
        </a:p>
      </dgm:t>
    </dgm:pt>
    <dgm:pt modelId="{95ADC15E-E719-415A-A3F1-FDF2C80A9E52}" type="sibTrans" cxnId="{BC9EECA3-31A3-40D6-B395-5CD9FE4B63D3}">
      <dgm:prSet/>
      <dgm:spPr/>
      <dgm:t>
        <a:bodyPr/>
        <a:lstStyle/>
        <a:p>
          <a:endParaRPr lang="ru-RU"/>
        </a:p>
      </dgm:t>
    </dgm:pt>
    <dgm:pt modelId="{92A80C17-EBAF-4C75-853C-60185C6E6DCD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20,7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68A6FB-EA8B-4EDE-B297-830E4A59359A}" type="parTrans" cxnId="{EC4176CC-0D54-4332-BD77-C94274568FD9}">
      <dgm:prSet/>
      <dgm:spPr/>
      <dgm:t>
        <a:bodyPr/>
        <a:lstStyle/>
        <a:p>
          <a:endParaRPr lang="ru-RU"/>
        </a:p>
      </dgm:t>
    </dgm:pt>
    <dgm:pt modelId="{085152F4-1F84-4EDB-80AC-EDE2399913A8}" type="sibTrans" cxnId="{EC4176CC-0D54-4332-BD77-C94274568FD9}">
      <dgm:prSet/>
      <dgm:spPr/>
      <dgm:t>
        <a:bodyPr/>
        <a:lstStyle/>
        <a:p>
          <a:endParaRPr lang="ru-RU"/>
        </a:p>
      </dgm:t>
    </dgm:pt>
    <dgm:pt modelId="{73ACE447-B24B-4570-A2E7-BCCEAD96F382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Земельный налог 1236,4</a:t>
          </a:r>
        </a:p>
      </dgm:t>
    </dgm:pt>
    <dgm:pt modelId="{9E38E57D-A2D8-42FA-9A55-B15BB5A39777}" type="parTrans" cxnId="{81E67A62-140A-4A8E-9A33-3550AEA8C117}">
      <dgm:prSet/>
      <dgm:spPr/>
      <dgm:t>
        <a:bodyPr/>
        <a:lstStyle/>
        <a:p>
          <a:endParaRPr lang="ru-RU"/>
        </a:p>
      </dgm:t>
    </dgm:pt>
    <dgm:pt modelId="{3A3738C5-6056-46CB-96A4-485C9831D115}" type="sibTrans" cxnId="{81E67A62-140A-4A8E-9A33-3550AEA8C117}">
      <dgm:prSet/>
      <dgm:spPr/>
      <dgm:t>
        <a:bodyPr/>
        <a:lstStyle/>
        <a:p>
          <a:endParaRPr lang="ru-RU"/>
        </a:p>
      </dgm:t>
    </dgm:pt>
    <dgm:pt modelId="{A634D5C1-EA40-4D2D-B030-432525DEB3F0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24,4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A8CE2F6-33EB-432C-BE49-60774C9934F8}" type="parTrans" cxnId="{E0EF65DB-D02B-4CF9-9AB2-5DCFF0AF92E8}">
      <dgm:prSet/>
      <dgm:spPr/>
      <dgm:t>
        <a:bodyPr/>
        <a:lstStyle/>
        <a:p>
          <a:endParaRPr lang="ru-RU"/>
        </a:p>
      </dgm:t>
    </dgm:pt>
    <dgm:pt modelId="{4D147C77-6B95-48B8-A928-C4886C9BD651}" type="sibTrans" cxnId="{E0EF65DB-D02B-4CF9-9AB2-5DCFF0AF92E8}">
      <dgm:prSet/>
      <dgm:spPr/>
      <dgm:t>
        <a:bodyPr/>
        <a:lstStyle/>
        <a:p>
          <a:endParaRPr lang="ru-RU"/>
        </a:p>
      </dgm:t>
    </dgm:pt>
    <dgm:pt modelId="{6A927675-D39F-4BD8-BEB0-AA1C3689505B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 на имущество физических лиц 46,0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09F8011-B651-4C15-9B04-0234BB5620FE}" type="parTrans" cxnId="{736C91AF-5969-49F3-9130-D04A429A19AE}">
      <dgm:prSet/>
      <dgm:spPr/>
      <dgm:t>
        <a:bodyPr/>
        <a:lstStyle/>
        <a:p>
          <a:endParaRPr lang="ru-RU"/>
        </a:p>
      </dgm:t>
    </dgm:pt>
    <dgm:pt modelId="{EA9A50B6-D31B-4C68-B0AA-70581AB3078F}" type="sibTrans" cxnId="{736C91AF-5969-49F3-9130-D04A429A19AE}">
      <dgm:prSet/>
      <dgm:spPr/>
      <dgm:t>
        <a:bodyPr/>
        <a:lstStyle/>
        <a:p>
          <a:endParaRPr lang="ru-RU"/>
        </a:p>
      </dgm:t>
    </dgm:pt>
    <dgm:pt modelId="{13680A47-C15E-401D-9A9C-47B7B7A64216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 11,2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761B94D-7B9D-4B72-9081-4875282C2DDC}" type="parTrans" cxnId="{451FBBE6-CAAB-48F3-9BD1-14DC8DC240E0}">
      <dgm:prSet/>
      <dgm:spPr/>
      <dgm:t>
        <a:bodyPr/>
        <a:lstStyle/>
        <a:p>
          <a:endParaRPr lang="ru-RU"/>
        </a:p>
      </dgm:t>
    </dgm:pt>
    <dgm:pt modelId="{3DE31937-4C77-4C99-9ECC-797911839714}" type="sibTrans" cxnId="{451FBBE6-CAAB-48F3-9BD1-14DC8DC240E0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8" custScaleY="120642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8" custScaleX="92777" custScaleY="126532" custLinFactNeighborX="-9319" custLinFactNeighborY="40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2EED2D77-DB38-4196-8382-28AF80029504}" type="pres">
      <dgm:prSet presAssocID="{A634D5C1-EA40-4D2D-B030-432525DEB3F0}" presName="comp" presStyleCnt="0"/>
      <dgm:spPr/>
    </dgm:pt>
    <dgm:pt modelId="{91F3E548-8D70-4745-8C8A-8ADEC82934CD}" type="pres">
      <dgm:prSet presAssocID="{A634D5C1-EA40-4D2D-B030-432525DEB3F0}" presName="box" presStyleLbl="node1" presStyleIdx="1" presStyleCnt="8" custScaleY="121377" custLinFactNeighborY="-3077"/>
      <dgm:spPr/>
      <dgm:t>
        <a:bodyPr/>
        <a:lstStyle/>
        <a:p>
          <a:endParaRPr lang="ru-RU"/>
        </a:p>
      </dgm:t>
    </dgm:pt>
    <dgm:pt modelId="{B1DA30C9-5C35-42BE-9FC0-CE701078C328}" type="pres">
      <dgm:prSet presAssocID="{A634D5C1-EA40-4D2D-B030-432525DEB3F0}" presName="img" presStyleLbl="fgImgPlace1" presStyleIdx="1" presStyleCnt="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B78BFB6-B085-4E83-8D6D-AE7A0A20DC71}" type="pres">
      <dgm:prSet presAssocID="{A634D5C1-EA40-4D2D-B030-432525DEB3F0}" presName="text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10F765-7D9D-4F2D-B2E4-8D9167EE7414}" type="pres">
      <dgm:prSet presAssocID="{4D147C77-6B95-48B8-A928-C4886C9BD651}" presName="spacer" presStyleCnt="0"/>
      <dgm:spPr/>
    </dgm:pt>
    <dgm:pt modelId="{BBA24342-C201-4BF1-9385-E78B37BB61CC}" type="pres">
      <dgm:prSet presAssocID="{6A927675-D39F-4BD8-BEB0-AA1C3689505B}" presName="comp" presStyleCnt="0"/>
      <dgm:spPr/>
    </dgm:pt>
    <dgm:pt modelId="{91CBC4D3-C478-42F7-A4FD-B4B0C7A36980}" type="pres">
      <dgm:prSet presAssocID="{6A927675-D39F-4BD8-BEB0-AA1C3689505B}" presName="box" presStyleLbl="node1" presStyleIdx="2" presStyleCnt="8" custLinFactNeighborY="2242"/>
      <dgm:spPr/>
      <dgm:t>
        <a:bodyPr/>
        <a:lstStyle/>
        <a:p>
          <a:endParaRPr lang="ru-RU"/>
        </a:p>
      </dgm:t>
    </dgm:pt>
    <dgm:pt modelId="{9CCB83B7-F213-4BDD-9405-3FB28B636E7B}" type="pres">
      <dgm:prSet presAssocID="{6A927675-D39F-4BD8-BEB0-AA1C3689505B}" presName="img" presStyleLbl="fgImgPlace1" presStyleIdx="2" presStyleCnt="8" custLinFactNeighborX="1922" custLinFactNeighborY="-969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DDD2165-247B-4FBA-92C1-3FE9D74A7B3A}" type="pres">
      <dgm:prSet presAssocID="{6A927675-D39F-4BD8-BEB0-AA1C3689505B}" presName="text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318DE6-11B1-4DE6-8C56-632BEABAC17A}" type="pres">
      <dgm:prSet presAssocID="{EA9A50B6-D31B-4C68-B0AA-70581AB3078F}" presName="spacer" presStyleCnt="0"/>
      <dgm:spPr/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3" presStyleCnt="8" custLinFactY="100000" custLinFactNeighborY="194925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3" presStyleCnt="8" custScaleX="87822" custScaleY="90040" custLinFactY="166906" custLinFactNeighborX="-4167" custLinFactNeighborY="20000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317D7124-08A2-469C-BA0D-DCF723738D7B}" type="pres">
      <dgm:prSet presAssocID="{73ACE447-B24B-4570-A2E7-BCCEAD96F382}" presName="comp" presStyleCnt="0"/>
      <dgm:spPr/>
    </dgm:pt>
    <dgm:pt modelId="{5C87ECB8-0354-4678-BA4B-C4AB6AB03D33}" type="pres">
      <dgm:prSet presAssocID="{73ACE447-B24B-4570-A2E7-BCCEAD96F382}" presName="box" presStyleLbl="node1" presStyleIdx="4" presStyleCnt="8" custLinFactY="-4503" custLinFactNeighborY="-100000"/>
      <dgm:spPr/>
      <dgm:t>
        <a:bodyPr/>
        <a:lstStyle/>
        <a:p>
          <a:endParaRPr lang="ru-RU"/>
        </a:p>
      </dgm:t>
    </dgm:pt>
    <dgm:pt modelId="{270CDFB7-A95F-4ACC-990C-FA9D48B7CFC6}" type="pres">
      <dgm:prSet presAssocID="{73ACE447-B24B-4570-A2E7-BCCEAD96F382}" presName="img" presStyleLbl="fgImgPlace1" presStyleIdx="4" presStyleCnt="8" custLinFactY="-43129" custLinFactNeighborX="1922" custLinFactNeighborY="-100000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FF61F0-EA10-4DBC-AD1D-6A6BE5E0F898}" type="pres">
      <dgm:prSet presAssocID="{73ACE447-B24B-4570-A2E7-BCCEAD96F382}" presName="text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7A616D-E738-439B-9217-230A02233FE8}" type="pres">
      <dgm:prSet presAssocID="{3A3738C5-6056-46CB-96A4-485C9831D115}" presName="spacer" presStyleCnt="0"/>
      <dgm:spPr/>
    </dgm:pt>
    <dgm:pt modelId="{712BDC1E-CA2D-4B05-B9F9-47FDD7A8558E}" type="pres">
      <dgm:prSet presAssocID="{9589BF18-EB43-46B1-B7B8-63ADBDFDC163}" presName="comp" presStyleCnt="0"/>
      <dgm:spPr/>
      <dgm:t>
        <a:bodyPr/>
        <a:lstStyle/>
        <a:p>
          <a:endParaRPr lang="ru-RU"/>
        </a:p>
      </dgm:t>
    </dgm:pt>
    <dgm:pt modelId="{F3E8F88B-0370-448B-8D0E-D54292C8691C}" type="pres">
      <dgm:prSet presAssocID="{9589BF18-EB43-46B1-B7B8-63ADBDFDC163}" presName="box" presStyleLbl="node1" presStyleIdx="5" presStyleCnt="8" custScaleY="92954" custLinFactY="-1249" custLinFactNeighborY="-100000"/>
      <dgm:spPr/>
      <dgm:t>
        <a:bodyPr/>
        <a:lstStyle/>
        <a:p>
          <a:endParaRPr lang="ru-RU"/>
        </a:p>
      </dgm:t>
    </dgm:pt>
    <dgm:pt modelId="{0EECD78B-C0A7-434E-9ADD-45852886C17A}" type="pres">
      <dgm:prSet presAssocID="{9589BF18-EB43-46B1-B7B8-63ADBDFDC163}" presName="img" presStyleLbl="fgImgPlace1" presStyleIdx="5" presStyleCnt="8" custScaleX="87599" custScaleY="99393" custLinFactY="-34961" custLinFactNeighborX="5081" custLinFactNeighborY="-100000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90A8A9-C296-4A7F-9B52-773A003D1EB8}" type="pres">
      <dgm:prSet presAssocID="{9589BF18-EB43-46B1-B7B8-63ADBDFDC163}" presName="text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32F77-098C-4AB4-88AE-9F2D2C8772AA}" type="pres">
      <dgm:prSet presAssocID="{95ADC15E-E719-415A-A3F1-FDF2C80A9E52}" presName="spacer" presStyleCnt="0"/>
      <dgm:spPr/>
      <dgm:t>
        <a:bodyPr/>
        <a:lstStyle/>
        <a:p>
          <a:endParaRPr lang="ru-RU"/>
        </a:p>
      </dgm:t>
    </dgm:pt>
    <dgm:pt modelId="{99922961-B3B7-481D-98FA-DA18D32303F6}" type="pres">
      <dgm:prSet presAssocID="{92A80C17-EBAF-4C75-853C-60185C6E6DCD}" presName="comp" presStyleCnt="0"/>
      <dgm:spPr/>
      <dgm:t>
        <a:bodyPr/>
        <a:lstStyle/>
        <a:p>
          <a:endParaRPr lang="ru-RU"/>
        </a:p>
      </dgm:t>
    </dgm:pt>
    <dgm:pt modelId="{AF11DD5F-ABA5-4BE8-8237-3507B0BA4660}" type="pres">
      <dgm:prSet presAssocID="{92A80C17-EBAF-4C75-853C-60185C6E6DCD}" presName="box" presStyleLbl="node1" presStyleIdx="6" presStyleCnt="8" custScaleY="69744" custLinFactY="-3532" custLinFactNeighborX="1872" custLinFactNeighborY="-100000"/>
      <dgm:spPr/>
      <dgm:t>
        <a:bodyPr/>
        <a:lstStyle/>
        <a:p>
          <a:endParaRPr lang="ru-RU"/>
        </a:p>
      </dgm:t>
    </dgm:pt>
    <dgm:pt modelId="{0B0E7E74-22FC-4D83-A5A8-B863E1A0FD16}" type="pres">
      <dgm:prSet presAssocID="{92A80C17-EBAF-4C75-853C-60185C6E6DCD}" presName="img" presStyleLbl="fgImgPlace1" presStyleIdx="6" presStyleCnt="8" custScaleX="87597" custScaleY="74946" custLinFactY="-35532" custLinFactNeighborX="-4280" custLinFactNeighborY="-100000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584B34-AFD3-49B8-81C6-EA512B6A3149}" type="pres">
      <dgm:prSet presAssocID="{92A80C17-EBAF-4C75-853C-60185C6E6DCD}" presName="text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C593F-472A-4B48-B616-C96850C9B2B9}" type="pres">
      <dgm:prSet presAssocID="{085152F4-1F84-4EDB-80AC-EDE2399913A8}" presName="spacer" presStyleCnt="0"/>
      <dgm:spPr/>
    </dgm:pt>
    <dgm:pt modelId="{29057C36-BCDC-42E2-BCBE-60F75850C4A0}" type="pres">
      <dgm:prSet presAssocID="{13680A47-C15E-401D-9A9C-47B7B7A64216}" presName="comp" presStyleCnt="0"/>
      <dgm:spPr/>
    </dgm:pt>
    <dgm:pt modelId="{5FEAAE39-0500-455F-A474-9CDB68BC0363}" type="pres">
      <dgm:prSet presAssocID="{13680A47-C15E-401D-9A9C-47B7B7A64216}" presName="box" presStyleLbl="node1" presStyleIdx="7" presStyleCnt="8" custLinFactY="100000" custLinFactNeighborX="-991" custLinFactNeighborY="108821"/>
      <dgm:spPr/>
      <dgm:t>
        <a:bodyPr/>
        <a:lstStyle/>
        <a:p>
          <a:endParaRPr lang="ru-RU"/>
        </a:p>
      </dgm:t>
    </dgm:pt>
    <dgm:pt modelId="{9DC53EEA-7F26-4DA0-8677-5E9083705F00}" type="pres">
      <dgm:prSet presAssocID="{13680A47-C15E-401D-9A9C-47B7B7A64216}" presName="img" presStyleLbl="fgImgPlace1" presStyleIdx="7" presStyleCnt="8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272555D-645E-49AB-9270-1C3AE69B8D80}" type="pres">
      <dgm:prSet presAssocID="{13680A47-C15E-401D-9A9C-47B7B7A64216}" presName="text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9A944D-223E-4081-9CE3-EC3622D95366}" type="presOf" srcId="{13680A47-C15E-401D-9A9C-47B7B7A64216}" destId="{5FEAAE39-0500-455F-A474-9CDB68BC0363}" srcOrd="0" destOrd="0" presId="urn:microsoft.com/office/officeart/2005/8/layout/vList4"/>
    <dgm:cxn modelId="{EC4176CC-0D54-4332-BD77-C94274568FD9}" srcId="{227A101D-8088-4F21-A936-43AB877355D2}" destId="{92A80C17-EBAF-4C75-853C-60185C6E6DCD}" srcOrd="6" destOrd="0" parTransId="{3068A6FB-EA8B-4EDE-B297-830E4A59359A}" sibTransId="{085152F4-1F84-4EDB-80AC-EDE2399913A8}"/>
    <dgm:cxn modelId="{736C91AF-5969-49F3-9130-D04A429A19AE}" srcId="{227A101D-8088-4F21-A936-43AB877355D2}" destId="{6A927675-D39F-4BD8-BEB0-AA1C3689505B}" srcOrd="2" destOrd="0" parTransId="{F09F8011-B651-4C15-9B04-0234BB5620FE}" sibTransId="{EA9A50B6-D31B-4C68-B0AA-70581AB3078F}"/>
    <dgm:cxn modelId="{6AA81EF6-8201-448F-94A9-64DC56F59C4E}" type="presOf" srcId="{73ACE447-B24B-4570-A2E7-BCCEAD96F382}" destId="{5C87ECB8-0354-4678-BA4B-C4AB6AB03D33}" srcOrd="0" destOrd="0" presId="urn:microsoft.com/office/officeart/2005/8/layout/vList4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633FFE45-24CD-4A6C-A1ED-AABE582F72FF}" type="presOf" srcId="{92A80C17-EBAF-4C75-853C-60185C6E6DCD}" destId="{AF11DD5F-ABA5-4BE8-8237-3507B0BA4660}" srcOrd="0" destOrd="0" presId="urn:microsoft.com/office/officeart/2005/8/layout/vList4"/>
    <dgm:cxn modelId="{AA8A9375-BA7C-490A-887B-16AFF75BCB21}" type="presOf" srcId="{E313B81E-1751-4C21-8155-E4E5788F26D3}" destId="{ECE55AF3-693F-4ADA-963D-E4F57667994B}" srcOrd="1" destOrd="0" presId="urn:microsoft.com/office/officeart/2005/8/layout/vList4"/>
    <dgm:cxn modelId="{451FBBE6-CAAB-48F3-9BD1-14DC8DC240E0}" srcId="{227A101D-8088-4F21-A936-43AB877355D2}" destId="{13680A47-C15E-401D-9A9C-47B7B7A64216}" srcOrd="7" destOrd="0" parTransId="{B761B94D-7B9D-4B72-9081-4875282C2DDC}" sibTransId="{3DE31937-4C77-4C99-9ECC-797911839714}"/>
    <dgm:cxn modelId="{25586979-2609-4128-9C32-B70F0C8E34D5}" type="presOf" srcId="{8061A499-68BB-4517-AEA3-079F9BE298A5}" destId="{15C59F69-595E-4B67-B539-081BDD40D04C}" srcOrd="1" destOrd="0" presId="urn:microsoft.com/office/officeart/2005/8/layout/vList4"/>
    <dgm:cxn modelId="{F5F80519-95CF-4C23-A3A0-A7D4AFADDECA}" type="presOf" srcId="{8061A499-68BB-4517-AEA3-079F9BE298A5}" destId="{681E65EC-7E48-44FF-9933-C4F2C62D5FC2}" srcOrd="0" destOrd="0" presId="urn:microsoft.com/office/officeart/2005/8/layout/vList4"/>
    <dgm:cxn modelId="{131F11A0-DB57-4D1A-BDE1-ED72A8DA88DC}" type="presOf" srcId="{92A80C17-EBAF-4C75-853C-60185C6E6DCD}" destId="{04584B34-AFD3-49B8-81C6-EA512B6A3149}" srcOrd="1" destOrd="0" presId="urn:microsoft.com/office/officeart/2005/8/layout/vList4"/>
    <dgm:cxn modelId="{A3FAC7A1-B3BE-45A2-87E9-CD2BA5F80D77}" type="presOf" srcId="{A634D5C1-EA40-4D2D-B030-432525DEB3F0}" destId="{6B78BFB6-B085-4E83-8D6D-AE7A0A20DC71}" srcOrd="1" destOrd="0" presId="urn:microsoft.com/office/officeart/2005/8/layout/vList4"/>
    <dgm:cxn modelId="{1B953493-F6F7-47FE-B292-8924ADD9A5A0}" srcId="{227A101D-8088-4F21-A936-43AB877355D2}" destId="{8061A499-68BB-4517-AEA3-079F9BE298A5}" srcOrd="3" destOrd="0" parTransId="{55E260D4-7E74-422F-989D-1A883D30C42B}" sibTransId="{2FF04357-4C60-47B2-ABA7-F34F2DD98536}"/>
    <dgm:cxn modelId="{12AA80A3-14D3-4839-9976-DC8EC06EAE68}" type="presOf" srcId="{73ACE447-B24B-4570-A2E7-BCCEAD96F382}" destId="{6DFF61F0-EA10-4DBC-AD1D-6A6BE5E0F898}" srcOrd="1" destOrd="0" presId="urn:microsoft.com/office/officeart/2005/8/layout/vList4"/>
    <dgm:cxn modelId="{E0EF65DB-D02B-4CF9-9AB2-5DCFF0AF92E8}" srcId="{227A101D-8088-4F21-A936-43AB877355D2}" destId="{A634D5C1-EA40-4D2D-B030-432525DEB3F0}" srcOrd="1" destOrd="0" parTransId="{AA8CE2F6-33EB-432C-BE49-60774C9934F8}" sibTransId="{4D147C77-6B95-48B8-A928-C4886C9BD651}"/>
    <dgm:cxn modelId="{BC9EECA3-31A3-40D6-B395-5CD9FE4B63D3}" srcId="{227A101D-8088-4F21-A936-43AB877355D2}" destId="{9589BF18-EB43-46B1-B7B8-63ADBDFDC163}" srcOrd="5" destOrd="0" parTransId="{0C08EA7C-BFFB-47BE-8AE9-56286B5A196F}" sibTransId="{95ADC15E-E719-415A-A3F1-FDF2C80A9E52}"/>
    <dgm:cxn modelId="{ECB5C322-8E8D-40D4-A139-EF67C1A6F83A}" type="presOf" srcId="{E313B81E-1751-4C21-8155-E4E5788F26D3}" destId="{3D57390B-957B-42E2-9EEB-3D286DE16B84}" srcOrd="0" destOrd="0" presId="urn:microsoft.com/office/officeart/2005/8/layout/vList4"/>
    <dgm:cxn modelId="{719B3A26-860B-4DA9-9F80-13D35D0C6F84}" type="presOf" srcId="{227A101D-8088-4F21-A936-43AB877355D2}" destId="{B17E2703-ED7C-40C1-AA5F-205C0BB9EA84}" srcOrd="0" destOrd="0" presId="urn:microsoft.com/office/officeart/2005/8/layout/vList4"/>
    <dgm:cxn modelId="{B874D865-7ACD-4ABF-B8AD-669332745E6B}" type="presOf" srcId="{A634D5C1-EA40-4D2D-B030-432525DEB3F0}" destId="{91F3E548-8D70-4745-8C8A-8ADEC82934CD}" srcOrd="0" destOrd="0" presId="urn:microsoft.com/office/officeart/2005/8/layout/vList4"/>
    <dgm:cxn modelId="{81E67A62-140A-4A8E-9A33-3550AEA8C117}" srcId="{227A101D-8088-4F21-A936-43AB877355D2}" destId="{73ACE447-B24B-4570-A2E7-BCCEAD96F382}" srcOrd="4" destOrd="0" parTransId="{9E38E57D-A2D8-42FA-9A55-B15BB5A39777}" sibTransId="{3A3738C5-6056-46CB-96A4-485C9831D115}"/>
    <dgm:cxn modelId="{DAB0933D-F01A-4AD1-B4CF-A9EBEA5A34E4}" type="presOf" srcId="{13680A47-C15E-401D-9A9C-47B7B7A64216}" destId="{5272555D-645E-49AB-9270-1C3AE69B8D80}" srcOrd="1" destOrd="0" presId="urn:microsoft.com/office/officeart/2005/8/layout/vList4"/>
    <dgm:cxn modelId="{90C0A1B1-5AEF-4732-AAA0-B8F71EE36C08}" type="presOf" srcId="{9589BF18-EB43-46B1-B7B8-63ADBDFDC163}" destId="{F3E8F88B-0370-448B-8D0E-D54292C8691C}" srcOrd="0" destOrd="0" presId="urn:microsoft.com/office/officeart/2005/8/layout/vList4"/>
    <dgm:cxn modelId="{F01CAACD-16F9-49AF-ADE1-B8B32395F0B0}" type="presOf" srcId="{9589BF18-EB43-46B1-B7B8-63ADBDFDC163}" destId="{0090A8A9-C296-4A7F-9B52-773A003D1EB8}" srcOrd="1" destOrd="0" presId="urn:microsoft.com/office/officeart/2005/8/layout/vList4"/>
    <dgm:cxn modelId="{B45DA5AE-3338-47A7-90F3-36336F2AE7CC}" type="presOf" srcId="{6A927675-D39F-4BD8-BEB0-AA1C3689505B}" destId="{91CBC4D3-C478-42F7-A4FD-B4B0C7A36980}" srcOrd="0" destOrd="0" presId="urn:microsoft.com/office/officeart/2005/8/layout/vList4"/>
    <dgm:cxn modelId="{A1CF3C5C-E21C-4D1B-9CAB-309CFBA9FB57}" type="presOf" srcId="{6A927675-D39F-4BD8-BEB0-AA1C3689505B}" destId="{0DDD2165-247B-4FBA-92C1-3FE9D74A7B3A}" srcOrd="1" destOrd="0" presId="urn:microsoft.com/office/officeart/2005/8/layout/vList4"/>
    <dgm:cxn modelId="{7D7CC2A9-04B3-467E-ADBB-C14F086AEE62}" type="presParOf" srcId="{B17E2703-ED7C-40C1-AA5F-205C0BB9EA84}" destId="{94272FED-D994-4743-844C-5070BB732343}" srcOrd="0" destOrd="0" presId="urn:microsoft.com/office/officeart/2005/8/layout/vList4"/>
    <dgm:cxn modelId="{6FAC2C90-A14F-413D-8DA2-751816672220}" type="presParOf" srcId="{94272FED-D994-4743-844C-5070BB732343}" destId="{3D57390B-957B-42E2-9EEB-3D286DE16B84}" srcOrd="0" destOrd="0" presId="urn:microsoft.com/office/officeart/2005/8/layout/vList4"/>
    <dgm:cxn modelId="{6BA2267D-B27B-49C9-9999-49C618A35A52}" type="presParOf" srcId="{94272FED-D994-4743-844C-5070BB732343}" destId="{DC3D1057-3911-49DC-8B4B-4F8305BF098A}" srcOrd="1" destOrd="0" presId="urn:microsoft.com/office/officeart/2005/8/layout/vList4"/>
    <dgm:cxn modelId="{2753154A-8992-45C9-82FB-1E8C819D67EE}" type="presParOf" srcId="{94272FED-D994-4743-844C-5070BB732343}" destId="{ECE55AF3-693F-4ADA-963D-E4F57667994B}" srcOrd="2" destOrd="0" presId="urn:microsoft.com/office/officeart/2005/8/layout/vList4"/>
    <dgm:cxn modelId="{378241EC-8400-4356-B9B4-35D84745F5B7}" type="presParOf" srcId="{B17E2703-ED7C-40C1-AA5F-205C0BB9EA84}" destId="{A2C514FB-D7EB-4AA8-B2BD-147960D9F9FC}" srcOrd="1" destOrd="0" presId="urn:microsoft.com/office/officeart/2005/8/layout/vList4"/>
    <dgm:cxn modelId="{049E6ABC-4842-4506-93AB-42362B2B6FE9}" type="presParOf" srcId="{B17E2703-ED7C-40C1-AA5F-205C0BB9EA84}" destId="{2EED2D77-DB38-4196-8382-28AF80029504}" srcOrd="2" destOrd="0" presId="urn:microsoft.com/office/officeart/2005/8/layout/vList4"/>
    <dgm:cxn modelId="{0257B52F-58D6-43E6-B063-E3E36A54D583}" type="presParOf" srcId="{2EED2D77-DB38-4196-8382-28AF80029504}" destId="{91F3E548-8D70-4745-8C8A-8ADEC82934CD}" srcOrd="0" destOrd="0" presId="urn:microsoft.com/office/officeart/2005/8/layout/vList4"/>
    <dgm:cxn modelId="{9C28D8D2-0EE7-4E3C-9692-2003137B7E12}" type="presParOf" srcId="{2EED2D77-DB38-4196-8382-28AF80029504}" destId="{B1DA30C9-5C35-42BE-9FC0-CE701078C328}" srcOrd="1" destOrd="0" presId="urn:microsoft.com/office/officeart/2005/8/layout/vList4"/>
    <dgm:cxn modelId="{D1AC242B-E4DC-4463-AA46-13D710794355}" type="presParOf" srcId="{2EED2D77-DB38-4196-8382-28AF80029504}" destId="{6B78BFB6-B085-4E83-8D6D-AE7A0A20DC71}" srcOrd="2" destOrd="0" presId="urn:microsoft.com/office/officeart/2005/8/layout/vList4"/>
    <dgm:cxn modelId="{11641BC8-604E-4738-9D49-37266BB58BA9}" type="presParOf" srcId="{B17E2703-ED7C-40C1-AA5F-205C0BB9EA84}" destId="{3E10F765-7D9D-4F2D-B2E4-8D9167EE7414}" srcOrd="3" destOrd="0" presId="urn:microsoft.com/office/officeart/2005/8/layout/vList4"/>
    <dgm:cxn modelId="{B5BBED2E-3DF3-4188-8F49-CDE82322174F}" type="presParOf" srcId="{B17E2703-ED7C-40C1-AA5F-205C0BB9EA84}" destId="{BBA24342-C201-4BF1-9385-E78B37BB61CC}" srcOrd="4" destOrd="0" presId="urn:microsoft.com/office/officeart/2005/8/layout/vList4"/>
    <dgm:cxn modelId="{0DBB22EF-C452-4A73-A0FA-DA653DB5D4CA}" type="presParOf" srcId="{BBA24342-C201-4BF1-9385-E78B37BB61CC}" destId="{91CBC4D3-C478-42F7-A4FD-B4B0C7A36980}" srcOrd="0" destOrd="0" presId="urn:microsoft.com/office/officeart/2005/8/layout/vList4"/>
    <dgm:cxn modelId="{5892ADED-3132-43F9-831A-40035FE2264B}" type="presParOf" srcId="{BBA24342-C201-4BF1-9385-E78B37BB61CC}" destId="{9CCB83B7-F213-4BDD-9405-3FB28B636E7B}" srcOrd="1" destOrd="0" presId="urn:microsoft.com/office/officeart/2005/8/layout/vList4"/>
    <dgm:cxn modelId="{360E770B-C2E5-497E-BA77-9CAAA520AEFA}" type="presParOf" srcId="{BBA24342-C201-4BF1-9385-E78B37BB61CC}" destId="{0DDD2165-247B-4FBA-92C1-3FE9D74A7B3A}" srcOrd="2" destOrd="0" presId="urn:microsoft.com/office/officeart/2005/8/layout/vList4"/>
    <dgm:cxn modelId="{FEBF3CC0-5B66-4CB4-B22A-C32F83B148D6}" type="presParOf" srcId="{B17E2703-ED7C-40C1-AA5F-205C0BB9EA84}" destId="{15318DE6-11B1-4DE6-8C56-632BEABAC17A}" srcOrd="5" destOrd="0" presId="urn:microsoft.com/office/officeart/2005/8/layout/vList4"/>
    <dgm:cxn modelId="{344D2569-8BA3-4761-AED9-9A14FF7B3080}" type="presParOf" srcId="{B17E2703-ED7C-40C1-AA5F-205C0BB9EA84}" destId="{7D4D5190-7A99-4EE3-BF13-894BFF6BFA1A}" srcOrd="6" destOrd="0" presId="urn:microsoft.com/office/officeart/2005/8/layout/vList4"/>
    <dgm:cxn modelId="{73CDDEC7-67F7-4BC3-9D1C-7D0835A3EB9D}" type="presParOf" srcId="{7D4D5190-7A99-4EE3-BF13-894BFF6BFA1A}" destId="{681E65EC-7E48-44FF-9933-C4F2C62D5FC2}" srcOrd="0" destOrd="0" presId="urn:microsoft.com/office/officeart/2005/8/layout/vList4"/>
    <dgm:cxn modelId="{913DF269-EDB5-4C52-AE07-80C6C2D01B02}" type="presParOf" srcId="{7D4D5190-7A99-4EE3-BF13-894BFF6BFA1A}" destId="{7DE197FE-AADA-44C3-8B2B-CF16D12E116A}" srcOrd="1" destOrd="0" presId="urn:microsoft.com/office/officeart/2005/8/layout/vList4"/>
    <dgm:cxn modelId="{07A27176-322B-437E-A08A-ACF966202751}" type="presParOf" srcId="{7D4D5190-7A99-4EE3-BF13-894BFF6BFA1A}" destId="{15C59F69-595E-4B67-B539-081BDD40D04C}" srcOrd="2" destOrd="0" presId="urn:microsoft.com/office/officeart/2005/8/layout/vList4"/>
    <dgm:cxn modelId="{7251D960-D220-4AA9-8247-498A0B138401}" type="presParOf" srcId="{B17E2703-ED7C-40C1-AA5F-205C0BB9EA84}" destId="{6AFA3499-CF7C-4437-BB77-60DAFC4E26ED}" srcOrd="7" destOrd="0" presId="urn:microsoft.com/office/officeart/2005/8/layout/vList4"/>
    <dgm:cxn modelId="{8368B452-AFEE-4011-BA61-44C54FCDD88B}" type="presParOf" srcId="{B17E2703-ED7C-40C1-AA5F-205C0BB9EA84}" destId="{317D7124-08A2-469C-BA0D-DCF723738D7B}" srcOrd="8" destOrd="0" presId="urn:microsoft.com/office/officeart/2005/8/layout/vList4"/>
    <dgm:cxn modelId="{33423D99-B288-46BC-BEF3-123B2B37F6D9}" type="presParOf" srcId="{317D7124-08A2-469C-BA0D-DCF723738D7B}" destId="{5C87ECB8-0354-4678-BA4B-C4AB6AB03D33}" srcOrd="0" destOrd="0" presId="urn:microsoft.com/office/officeart/2005/8/layout/vList4"/>
    <dgm:cxn modelId="{362D4D7A-20C4-45C8-B85C-B71B65005AA9}" type="presParOf" srcId="{317D7124-08A2-469C-BA0D-DCF723738D7B}" destId="{270CDFB7-A95F-4ACC-990C-FA9D48B7CFC6}" srcOrd="1" destOrd="0" presId="urn:microsoft.com/office/officeart/2005/8/layout/vList4"/>
    <dgm:cxn modelId="{ED8AAF61-0C4A-4CBD-843C-0E6823451DC4}" type="presParOf" srcId="{317D7124-08A2-469C-BA0D-DCF723738D7B}" destId="{6DFF61F0-EA10-4DBC-AD1D-6A6BE5E0F898}" srcOrd="2" destOrd="0" presId="urn:microsoft.com/office/officeart/2005/8/layout/vList4"/>
    <dgm:cxn modelId="{33E36032-BB62-4AC1-B34B-E539709ABA84}" type="presParOf" srcId="{B17E2703-ED7C-40C1-AA5F-205C0BB9EA84}" destId="{8B7A616D-E738-439B-9217-230A02233FE8}" srcOrd="9" destOrd="0" presId="urn:microsoft.com/office/officeart/2005/8/layout/vList4"/>
    <dgm:cxn modelId="{220FF184-F8B4-45F3-ACD8-2FB617706E22}" type="presParOf" srcId="{B17E2703-ED7C-40C1-AA5F-205C0BB9EA84}" destId="{712BDC1E-CA2D-4B05-B9F9-47FDD7A8558E}" srcOrd="10" destOrd="0" presId="urn:microsoft.com/office/officeart/2005/8/layout/vList4"/>
    <dgm:cxn modelId="{B0FCFF8F-D722-4637-99DC-1F4C5E74980F}" type="presParOf" srcId="{712BDC1E-CA2D-4B05-B9F9-47FDD7A8558E}" destId="{F3E8F88B-0370-448B-8D0E-D54292C8691C}" srcOrd="0" destOrd="0" presId="urn:microsoft.com/office/officeart/2005/8/layout/vList4"/>
    <dgm:cxn modelId="{E9050837-C5D0-4EAB-B1C8-2D72176FF457}" type="presParOf" srcId="{712BDC1E-CA2D-4B05-B9F9-47FDD7A8558E}" destId="{0EECD78B-C0A7-434E-9ADD-45852886C17A}" srcOrd="1" destOrd="0" presId="urn:microsoft.com/office/officeart/2005/8/layout/vList4"/>
    <dgm:cxn modelId="{0DAA8D15-8680-4691-998A-E30BD6DD93CC}" type="presParOf" srcId="{712BDC1E-CA2D-4B05-B9F9-47FDD7A8558E}" destId="{0090A8A9-C296-4A7F-9B52-773A003D1EB8}" srcOrd="2" destOrd="0" presId="urn:microsoft.com/office/officeart/2005/8/layout/vList4"/>
    <dgm:cxn modelId="{D03B25F6-1861-4F81-B3C7-C62B4DE71C12}" type="presParOf" srcId="{B17E2703-ED7C-40C1-AA5F-205C0BB9EA84}" destId="{55032F77-098C-4AB4-88AE-9F2D2C8772AA}" srcOrd="11" destOrd="0" presId="urn:microsoft.com/office/officeart/2005/8/layout/vList4"/>
    <dgm:cxn modelId="{C765C2CE-2149-4093-8D07-3FC4A2C57EF2}" type="presParOf" srcId="{B17E2703-ED7C-40C1-AA5F-205C0BB9EA84}" destId="{99922961-B3B7-481D-98FA-DA18D32303F6}" srcOrd="12" destOrd="0" presId="urn:microsoft.com/office/officeart/2005/8/layout/vList4"/>
    <dgm:cxn modelId="{2591B3C8-3296-4A52-9C57-7F3C8E671CBE}" type="presParOf" srcId="{99922961-B3B7-481D-98FA-DA18D32303F6}" destId="{AF11DD5F-ABA5-4BE8-8237-3507B0BA4660}" srcOrd="0" destOrd="0" presId="urn:microsoft.com/office/officeart/2005/8/layout/vList4"/>
    <dgm:cxn modelId="{BD789518-90C6-4EB4-A0FD-B80C846EEFF1}" type="presParOf" srcId="{99922961-B3B7-481D-98FA-DA18D32303F6}" destId="{0B0E7E74-22FC-4D83-A5A8-B863E1A0FD16}" srcOrd="1" destOrd="0" presId="urn:microsoft.com/office/officeart/2005/8/layout/vList4"/>
    <dgm:cxn modelId="{9BF75274-216F-485A-9DBB-ADAA1904DD46}" type="presParOf" srcId="{99922961-B3B7-481D-98FA-DA18D32303F6}" destId="{04584B34-AFD3-49B8-81C6-EA512B6A3149}" srcOrd="2" destOrd="0" presId="urn:microsoft.com/office/officeart/2005/8/layout/vList4"/>
    <dgm:cxn modelId="{BD17AB1D-E195-4598-B5BD-8A125A3A17DE}" type="presParOf" srcId="{B17E2703-ED7C-40C1-AA5F-205C0BB9EA84}" destId="{311C593F-472A-4B48-B616-C96850C9B2B9}" srcOrd="13" destOrd="0" presId="urn:microsoft.com/office/officeart/2005/8/layout/vList4"/>
    <dgm:cxn modelId="{26FBC76B-5A4F-4B71-A7D7-949C51314735}" type="presParOf" srcId="{B17E2703-ED7C-40C1-AA5F-205C0BB9EA84}" destId="{29057C36-BCDC-42E2-BCBE-60F75850C4A0}" srcOrd="14" destOrd="0" presId="urn:microsoft.com/office/officeart/2005/8/layout/vList4"/>
    <dgm:cxn modelId="{99E7D41E-8389-4DC5-A254-A1558523471E}" type="presParOf" srcId="{29057C36-BCDC-42E2-BCBE-60F75850C4A0}" destId="{5FEAAE39-0500-455F-A474-9CDB68BC0363}" srcOrd="0" destOrd="0" presId="urn:microsoft.com/office/officeart/2005/8/layout/vList4"/>
    <dgm:cxn modelId="{480A92A7-871C-409B-9CF6-D0B9894679CD}" type="presParOf" srcId="{29057C36-BCDC-42E2-BCBE-60F75850C4A0}" destId="{9DC53EEA-7F26-4DA0-8677-5E9083705F00}" srcOrd="1" destOrd="0" presId="urn:microsoft.com/office/officeart/2005/8/layout/vList4"/>
    <dgm:cxn modelId="{B6F9C84C-F5C1-4C42-91C1-DE514EF11F06}" type="presParOf" srcId="{29057C36-BCDC-42E2-BCBE-60F75850C4A0}" destId="{5272555D-645E-49AB-9270-1C3AE69B8D8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78,6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Образование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8,0</a:t>
          </a: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endParaRPr lang="ru-RU"/>
        </a:p>
      </dgm:t>
    </dgm:pt>
    <dgm:pt modelId="{C97DEE32-CB06-4791-BCBA-64AB4E8F81A7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оборона </a:t>
          </a:r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96,7</a:t>
          </a:r>
          <a:endParaRPr lang="ru-RU" sz="1400" dirty="0" smtClean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экономика 5,0</a:t>
          </a: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664,7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</a:t>
          </a:r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1354,1</a:t>
          </a:r>
          <a:endParaRPr lang="ru-RU" sz="1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ctr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AC7F4D8F-90E7-4113-8AA7-E045A737679F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5642,5</a:t>
          </a:r>
          <a:endParaRPr lang="ru-RU" sz="1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F08EFA79-F0CB-495A-9642-ED5B19949CB0}" type="parTrans" cxnId="{84B2508D-E45B-42BD-B935-F7CAE7583505}">
      <dgm:prSet/>
      <dgm:spPr/>
      <dgm:t>
        <a:bodyPr/>
        <a:lstStyle/>
        <a:p>
          <a:endParaRPr lang="ru-RU"/>
        </a:p>
      </dgm:t>
    </dgm:pt>
    <dgm:pt modelId="{93A4DCCF-AA92-4AFF-8A3F-454A8EFC19E1}" type="sibTrans" cxnId="{84B2508D-E45B-42BD-B935-F7CAE7583505}">
      <dgm:prSet/>
      <dgm:spPr/>
      <dgm:t>
        <a:bodyPr/>
        <a:lstStyle/>
        <a:p>
          <a:endParaRPr lang="ru-RU"/>
        </a:p>
      </dgm:t>
    </dgm:pt>
    <dgm:pt modelId="{141BF6D1-B747-4420-B90A-B01610E5A286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9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безопасность и правоохранительная деятельность</a:t>
          </a:r>
        </a:p>
        <a:p>
          <a:pPr algn="ctr"/>
          <a:r>
            <a: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20,6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9619245-C54B-4B27-92EC-CDD741F88906}" type="parTrans" cxnId="{1976B630-F973-461E-BDB1-0B71663BF0B1}">
      <dgm:prSet/>
      <dgm:spPr/>
      <dgm:t>
        <a:bodyPr/>
        <a:lstStyle/>
        <a:p>
          <a:endParaRPr lang="ru-RU"/>
        </a:p>
      </dgm:t>
    </dgm:pt>
    <dgm:pt modelId="{2498E522-CC6C-48DC-90B4-08EDAC32EE65}" type="sibTrans" cxnId="{1976B630-F973-461E-BDB1-0B71663BF0B1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7" custLinFactNeighborX="6849" custLinFactNeighborY="0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1" presStyleCnt="7" custLinFactNeighborX="21569" custLinFactNeighborY="1217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1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2" presStyleCnt="7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2" presStyleCnt="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3" presStyleCnt="7" custScaleY="95264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3" presStyleCnt="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4" presStyleCnt="7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4" presStyleCnt="7" custScaleY="97926" custLinFactNeighborX="2752" custLinFactNeighborY="-86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457FF-7929-4F23-8944-59CC37CB2C59}" type="pres">
      <dgm:prSet presAssocID="{6560EDE6-CC5A-4C9D-8A2C-2654E990D14A}" presName="spacer" presStyleCnt="0"/>
      <dgm:spPr/>
    </dgm:pt>
    <dgm:pt modelId="{2350E0CA-57BF-4684-AC36-EDD559365B77}" type="pres">
      <dgm:prSet presAssocID="{AC7F4D8F-90E7-4113-8AA7-E045A737679F}" presName="comp" presStyleCnt="0"/>
      <dgm:spPr/>
    </dgm:pt>
    <dgm:pt modelId="{97CE86EA-7C7C-4024-815D-E3E95FDCC209}" type="pres">
      <dgm:prSet presAssocID="{AC7F4D8F-90E7-4113-8AA7-E045A737679F}" presName="box" presStyleLbl="node1" presStyleIdx="5" presStyleCnt="7" custScaleY="87019" custLinFactNeighborX="-33333" custLinFactNeighborY="3355"/>
      <dgm:spPr/>
      <dgm:t>
        <a:bodyPr/>
        <a:lstStyle/>
        <a:p>
          <a:endParaRPr lang="ru-RU"/>
        </a:p>
      </dgm:t>
    </dgm:pt>
    <dgm:pt modelId="{41A6BF44-B293-4BA2-8863-2523825655CA}" type="pres">
      <dgm:prSet presAssocID="{AC7F4D8F-90E7-4113-8AA7-E045A737679F}" presName="img" presStyleLbl="fgImgPlace1" presStyleIdx="5" presStyleCnt="7" custScaleY="9792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259407-01D8-4452-BE62-306D911EF64E}" type="pres">
      <dgm:prSet presAssocID="{AC7F4D8F-90E7-4113-8AA7-E045A737679F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962F8-55C1-4AA6-ACF6-305ACA7F0FF2}" type="pres">
      <dgm:prSet presAssocID="{93A4DCCF-AA92-4AFF-8A3F-454A8EFC19E1}" presName="spacer" presStyleCnt="0"/>
      <dgm:spPr/>
    </dgm:pt>
    <dgm:pt modelId="{93412BED-D256-4B5C-85BD-072070082E6B}" type="pres">
      <dgm:prSet presAssocID="{141BF6D1-B747-4420-B90A-B01610E5A286}" presName="comp" presStyleCnt="0"/>
      <dgm:spPr/>
    </dgm:pt>
    <dgm:pt modelId="{DEBA809D-4656-4DD0-9969-B0E981E358F5}" type="pres">
      <dgm:prSet presAssocID="{141BF6D1-B747-4420-B90A-B01610E5A286}" presName="box" presStyleLbl="node1" presStyleIdx="6" presStyleCnt="7" custScaleY="87019" custLinFactNeighborX="-33333" custLinFactNeighborY="3355"/>
      <dgm:spPr/>
      <dgm:t>
        <a:bodyPr/>
        <a:lstStyle/>
        <a:p>
          <a:endParaRPr lang="ru-RU"/>
        </a:p>
      </dgm:t>
    </dgm:pt>
    <dgm:pt modelId="{49B16435-6F80-4C40-803F-8DBCEBE6B20D}" type="pres">
      <dgm:prSet presAssocID="{141BF6D1-B747-4420-B90A-B01610E5A286}" presName="img" presStyleLbl="fgImgPlace1" presStyleIdx="6" presStyleCnt="7" custScaleY="97926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0B3464C-EA00-4F3B-BC5A-8653599F0510}" type="pres">
      <dgm:prSet presAssocID="{141BF6D1-B747-4420-B90A-B01610E5A286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96AFAD-3612-4EFD-8E6A-C7198F3DDEBC}" type="presOf" srcId="{0CB101B1-31FC-4497-B774-302BD4E2A2CB}" destId="{ED0EA491-65AE-4061-9E58-F527A96B4B18}" srcOrd="1" destOrd="0" presId="urn:microsoft.com/office/officeart/2005/8/layout/vList4"/>
    <dgm:cxn modelId="{3AC4BAA2-528D-402B-87E6-3118DFC36D03}" srcId="{227A101D-8088-4F21-A936-43AB877355D2}" destId="{C97DEE32-CB06-4791-BCBA-64AB4E8F81A7}" srcOrd="2" destOrd="0" parTransId="{B02A2E4F-7228-4C2C-B8D2-AA21D4409A13}" sibTransId="{09F77138-88E1-4648-8066-33468F18AA7B}"/>
    <dgm:cxn modelId="{22B0BDDE-9F88-40E3-92C0-95A21FBC0DFB}" type="presOf" srcId="{E313B81E-1751-4C21-8155-E4E5788F26D3}" destId="{ECE55AF3-693F-4ADA-963D-E4F57667994B}" srcOrd="1" destOrd="0" presId="urn:microsoft.com/office/officeart/2005/8/layout/vList4"/>
    <dgm:cxn modelId="{E7E074C1-1B9F-4D6D-8A0B-1E430FF73CF8}" type="presOf" srcId="{C97DEE32-CB06-4791-BCBA-64AB4E8F81A7}" destId="{3EACFEE0-BEE7-4E7A-8CB3-5254697BDBB8}" srcOrd="1" destOrd="0" presId="urn:microsoft.com/office/officeart/2005/8/layout/vList4"/>
    <dgm:cxn modelId="{271FD91A-C238-4A50-A768-DE83C650921F}" type="presOf" srcId="{61D99D17-2746-4EA0-AD49-B2201E3298AB}" destId="{0CE79A18-16FB-4FBF-9129-D4AB1E2AEE32}" srcOrd="0" destOrd="0" presId="urn:microsoft.com/office/officeart/2005/8/layout/vList4"/>
    <dgm:cxn modelId="{5BB48CD0-53E5-461C-9DDB-B7375F671B27}" type="presOf" srcId="{61D99D17-2746-4EA0-AD49-B2201E3298AB}" destId="{4CE6E21C-486E-4E7A-97E6-FE3F941B762A}" srcOrd="1" destOrd="0" presId="urn:microsoft.com/office/officeart/2005/8/layout/vList4"/>
    <dgm:cxn modelId="{BAA27C9C-2E59-417E-BE30-648AD2CA1D0D}" type="presOf" srcId="{68068276-3353-4C66-B853-CC5F797C3845}" destId="{1331ED41-3DD3-4EE3-8258-251B37A8AA34}" srcOrd="0" destOrd="0" presId="urn:microsoft.com/office/officeart/2005/8/layout/vList4"/>
    <dgm:cxn modelId="{1976B630-F973-461E-BDB1-0B71663BF0B1}" srcId="{227A101D-8088-4F21-A936-43AB877355D2}" destId="{141BF6D1-B747-4420-B90A-B01610E5A286}" srcOrd="6" destOrd="0" parTransId="{79619245-C54B-4B27-92EC-CDD741F88906}" sibTransId="{2498E522-CC6C-48DC-90B4-08EDAC32EE65}"/>
    <dgm:cxn modelId="{5D35DB28-5D3C-4448-8034-61B0BA05D87F}" type="presOf" srcId="{227A101D-8088-4F21-A936-43AB877355D2}" destId="{B17E2703-ED7C-40C1-AA5F-205C0BB9EA84}" srcOrd="0" destOrd="0" presId="urn:microsoft.com/office/officeart/2005/8/layout/vList4"/>
    <dgm:cxn modelId="{97895F70-F512-4FAC-B427-F8448F4A03F4}" type="presOf" srcId="{0CB101B1-31FC-4497-B774-302BD4E2A2CB}" destId="{67233FA9-89F9-43A8-9F80-99BA1DBCD9E3}" srcOrd="0" destOrd="0" presId="urn:microsoft.com/office/officeart/2005/8/layout/vList4"/>
    <dgm:cxn modelId="{1748BEC6-7FB7-49F1-83F5-E53ABFC3F9DB}" type="presOf" srcId="{AC7F4D8F-90E7-4113-8AA7-E045A737679F}" destId="{97CE86EA-7C7C-4024-815D-E3E95FDCC209}" srcOrd="0" destOrd="0" presId="urn:microsoft.com/office/officeart/2005/8/layout/vList4"/>
    <dgm:cxn modelId="{C515E950-0752-47AB-8C05-3E6D221A23AF}" type="presOf" srcId="{141BF6D1-B747-4420-B90A-B01610E5A286}" destId="{20B3464C-EA00-4F3B-BC5A-8653599F0510}" srcOrd="1" destOrd="0" presId="urn:microsoft.com/office/officeart/2005/8/layout/vList4"/>
    <dgm:cxn modelId="{84B2508D-E45B-42BD-B935-F7CAE7583505}" srcId="{227A101D-8088-4F21-A936-43AB877355D2}" destId="{AC7F4D8F-90E7-4113-8AA7-E045A737679F}" srcOrd="5" destOrd="0" parTransId="{F08EFA79-F0CB-495A-9642-ED5B19949CB0}" sibTransId="{93A4DCCF-AA92-4AFF-8A3F-454A8EFC19E1}"/>
    <dgm:cxn modelId="{E5C7C694-70A4-4C23-97F6-EDA5A3D240A2}" srcId="{227A101D-8088-4F21-A936-43AB877355D2}" destId="{E313B81E-1751-4C21-8155-E4E5788F26D3}" srcOrd="1" destOrd="0" parTransId="{E23ADDFA-5A80-4A69-A248-6C133368E902}" sibTransId="{A953BF2A-CE73-464D-9553-D0EF45A6271B}"/>
    <dgm:cxn modelId="{2FFF13D2-4E77-4CFF-9A31-0A14F3F2418D}" srcId="{227A101D-8088-4F21-A936-43AB877355D2}" destId="{61D99D17-2746-4EA0-AD49-B2201E3298AB}" srcOrd="4" destOrd="0" parTransId="{F346383C-8891-40C0-90C8-ECC53B07E9E8}" sibTransId="{6560EDE6-CC5A-4C9D-8A2C-2654E990D14A}"/>
    <dgm:cxn modelId="{14773E7B-0C9C-4223-9DF5-C47E8BC8189B}" type="presOf" srcId="{AC7F4D8F-90E7-4113-8AA7-E045A737679F}" destId="{D2259407-01D8-4452-BE62-306D911EF64E}" srcOrd="1" destOrd="0" presId="urn:microsoft.com/office/officeart/2005/8/layout/vList4"/>
    <dgm:cxn modelId="{C1CB1188-FA54-4FA7-916F-EAD5C7770E89}" type="presOf" srcId="{E313B81E-1751-4C21-8155-E4E5788F26D3}" destId="{3D57390B-957B-42E2-9EEB-3D286DE16B84}" srcOrd="0" destOrd="0" presId="urn:microsoft.com/office/officeart/2005/8/layout/vList4"/>
    <dgm:cxn modelId="{9C6853F0-A8E9-4B10-A9BA-C824F1D8AC2D}" type="presOf" srcId="{141BF6D1-B747-4420-B90A-B01610E5A286}" destId="{DEBA809D-4656-4DD0-9969-B0E981E358F5}" srcOrd="0" destOrd="0" presId="urn:microsoft.com/office/officeart/2005/8/layout/vList4"/>
    <dgm:cxn modelId="{92DE88B5-AA87-4656-8341-E629182F621B}" type="presOf" srcId="{68068276-3353-4C66-B853-CC5F797C3845}" destId="{55312841-41DD-44DE-9A9C-3DB5A027B561}" srcOrd="1" destOrd="0" presId="urn:microsoft.com/office/officeart/2005/8/layout/vList4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9469BABD-7B52-472A-919C-FD09352CDD3D}" srcId="{227A101D-8088-4F21-A936-43AB877355D2}" destId="{0CB101B1-31FC-4497-B774-302BD4E2A2CB}" srcOrd="3" destOrd="0" parTransId="{72B65FE5-70A3-4544-A451-2D11560A5446}" sibTransId="{A20E049E-2BD9-47CC-87E7-27BD5E13D5CD}"/>
    <dgm:cxn modelId="{03852EAC-F1D0-4622-9B39-F30E34CD8553}" type="presOf" srcId="{C97DEE32-CB06-4791-BCBA-64AB4E8F81A7}" destId="{D4719953-BCF8-4147-BA01-5072633CA648}" srcOrd="0" destOrd="0" presId="urn:microsoft.com/office/officeart/2005/8/layout/vList4"/>
    <dgm:cxn modelId="{C144162E-AE20-46EA-8EE1-4212686E859A}" type="presParOf" srcId="{B17E2703-ED7C-40C1-AA5F-205C0BB9EA84}" destId="{72FA62D0-0599-45E8-836F-576228845A69}" srcOrd="0" destOrd="0" presId="urn:microsoft.com/office/officeart/2005/8/layout/vList4"/>
    <dgm:cxn modelId="{88270682-ABA5-44D1-AA56-BAA630EE3478}" type="presParOf" srcId="{72FA62D0-0599-45E8-836F-576228845A69}" destId="{1331ED41-3DD3-4EE3-8258-251B37A8AA34}" srcOrd="0" destOrd="0" presId="urn:microsoft.com/office/officeart/2005/8/layout/vList4"/>
    <dgm:cxn modelId="{E1D19AA3-494C-42D4-8090-040F0C3A1E63}" type="presParOf" srcId="{72FA62D0-0599-45E8-836F-576228845A69}" destId="{8742C5EE-2DD0-46E4-AB75-87A4D25F8D62}" srcOrd="1" destOrd="0" presId="urn:microsoft.com/office/officeart/2005/8/layout/vList4"/>
    <dgm:cxn modelId="{947E0587-F0B1-4FF4-BBCC-7FB177976841}" type="presParOf" srcId="{72FA62D0-0599-45E8-836F-576228845A69}" destId="{55312841-41DD-44DE-9A9C-3DB5A027B561}" srcOrd="2" destOrd="0" presId="urn:microsoft.com/office/officeart/2005/8/layout/vList4"/>
    <dgm:cxn modelId="{5ACB297A-E745-4F3E-9247-62ECDF56971E}" type="presParOf" srcId="{B17E2703-ED7C-40C1-AA5F-205C0BB9EA84}" destId="{F66298ED-D5A6-459E-9653-B88A0D7DE72D}" srcOrd="1" destOrd="0" presId="urn:microsoft.com/office/officeart/2005/8/layout/vList4"/>
    <dgm:cxn modelId="{D2784D25-D24B-4F8B-99F3-03E37825AC7E}" type="presParOf" srcId="{B17E2703-ED7C-40C1-AA5F-205C0BB9EA84}" destId="{94272FED-D994-4743-844C-5070BB732343}" srcOrd="2" destOrd="0" presId="urn:microsoft.com/office/officeart/2005/8/layout/vList4"/>
    <dgm:cxn modelId="{F0DE994B-CB88-4DFA-97D0-5D8744A5972E}" type="presParOf" srcId="{94272FED-D994-4743-844C-5070BB732343}" destId="{3D57390B-957B-42E2-9EEB-3D286DE16B84}" srcOrd="0" destOrd="0" presId="urn:microsoft.com/office/officeart/2005/8/layout/vList4"/>
    <dgm:cxn modelId="{21851699-3C28-4789-9103-FF3FFF01DF39}" type="presParOf" srcId="{94272FED-D994-4743-844C-5070BB732343}" destId="{DC3D1057-3911-49DC-8B4B-4F8305BF098A}" srcOrd="1" destOrd="0" presId="urn:microsoft.com/office/officeart/2005/8/layout/vList4"/>
    <dgm:cxn modelId="{F3715227-0412-42E0-B685-6461C03F2DC9}" type="presParOf" srcId="{94272FED-D994-4743-844C-5070BB732343}" destId="{ECE55AF3-693F-4ADA-963D-E4F57667994B}" srcOrd="2" destOrd="0" presId="urn:microsoft.com/office/officeart/2005/8/layout/vList4"/>
    <dgm:cxn modelId="{F853298F-AD0D-4D9B-B966-B298F0EEB093}" type="presParOf" srcId="{B17E2703-ED7C-40C1-AA5F-205C0BB9EA84}" destId="{A2C514FB-D7EB-4AA8-B2BD-147960D9F9FC}" srcOrd="3" destOrd="0" presId="urn:microsoft.com/office/officeart/2005/8/layout/vList4"/>
    <dgm:cxn modelId="{48BB1877-EA4F-4BCC-8FE4-EE228478E21B}" type="presParOf" srcId="{B17E2703-ED7C-40C1-AA5F-205C0BB9EA84}" destId="{4C4B47A0-B25E-4991-B2ED-6AC55F32B923}" srcOrd="4" destOrd="0" presId="urn:microsoft.com/office/officeart/2005/8/layout/vList4"/>
    <dgm:cxn modelId="{9748ACEC-FB75-41A1-AE5E-8F6C0663A6AC}" type="presParOf" srcId="{4C4B47A0-B25E-4991-B2ED-6AC55F32B923}" destId="{D4719953-BCF8-4147-BA01-5072633CA648}" srcOrd="0" destOrd="0" presId="urn:microsoft.com/office/officeart/2005/8/layout/vList4"/>
    <dgm:cxn modelId="{37891C92-27E0-438A-B020-02E472041BA2}" type="presParOf" srcId="{4C4B47A0-B25E-4991-B2ED-6AC55F32B923}" destId="{10414709-A3FF-419B-8BA0-6B96893FDF2B}" srcOrd="1" destOrd="0" presId="urn:microsoft.com/office/officeart/2005/8/layout/vList4"/>
    <dgm:cxn modelId="{D802EE6F-DB9D-43FA-BF69-D377F4EC1255}" type="presParOf" srcId="{4C4B47A0-B25E-4991-B2ED-6AC55F32B923}" destId="{3EACFEE0-BEE7-4E7A-8CB3-5254697BDBB8}" srcOrd="2" destOrd="0" presId="urn:microsoft.com/office/officeart/2005/8/layout/vList4"/>
    <dgm:cxn modelId="{76ED1AEE-E1A7-49B4-94D8-1D960D0DD88E}" type="presParOf" srcId="{B17E2703-ED7C-40C1-AA5F-205C0BB9EA84}" destId="{10A85B69-F88F-4A3C-900B-DFE86B169A12}" srcOrd="5" destOrd="0" presId="urn:microsoft.com/office/officeart/2005/8/layout/vList4"/>
    <dgm:cxn modelId="{D8198283-C277-4BD1-A1DF-57447762AE22}" type="presParOf" srcId="{B17E2703-ED7C-40C1-AA5F-205C0BB9EA84}" destId="{931DB2C6-6A18-4320-B852-C2613EDB2FA8}" srcOrd="6" destOrd="0" presId="urn:microsoft.com/office/officeart/2005/8/layout/vList4"/>
    <dgm:cxn modelId="{40DD30C9-D9A4-4219-8BD2-797A88A4D9B6}" type="presParOf" srcId="{931DB2C6-6A18-4320-B852-C2613EDB2FA8}" destId="{67233FA9-89F9-43A8-9F80-99BA1DBCD9E3}" srcOrd="0" destOrd="0" presId="urn:microsoft.com/office/officeart/2005/8/layout/vList4"/>
    <dgm:cxn modelId="{36776BE8-A558-408A-916B-2A8231861CEB}" type="presParOf" srcId="{931DB2C6-6A18-4320-B852-C2613EDB2FA8}" destId="{B43CAF5A-DF0E-47F1-8B84-50B2394B9328}" srcOrd="1" destOrd="0" presId="urn:microsoft.com/office/officeart/2005/8/layout/vList4"/>
    <dgm:cxn modelId="{D9A1D8F4-C2B5-4E55-830D-87AC8F7AD5A1}" type="presParOf" srcId="{931DB2C6-6A18-4320-B852-C2613EDB2FA8}" destId="{ED0EA491-65AE-4061-9E58-F527A96B4B18}" srcOrd="2" destOrd="0" presId="urn:microsoft.com/office/officeart/2005/8/layout/vList4"/>
    <dgm:cxn modelId="{DD8DC037-833C-4D6F-94EA-14BCD3FC4153}" type="presParOf" srcId="{B17E2703-ED7C-40C1-AA5F-205C0BB9EA84}" destId="{5D375768-0ECA-4AFD-96FD-19990CEB488B}" srcOrd="7" destOrd="0" presId="urn:microsoft.com/office/officeart/2005/8/layout/vList4"/>
    <dgm:cxn modelId="{14433620-87E3-4827-9195-D24F6FBFD010}" type="presParOf" srcId="{B17E2703-ED7C-40C1-AA5F-205C0BB9EA84}" destId="{E9C9C0DB-7628-4918-95C6-35F53D811906}" srcOrd="8" destOrd="0" presId="urn:microsoft.com/office/officeart/2005/8/layout/vList4"/>
    <dgm:cxn modelId="{276AE664-E67E-462E-9A88-69CA9DFA01DD}" type="presParOf" srcId="{E9C9C0DB-7628-4918-95C6-35F53D811906}" destId="{0CE79A18-16FB-4FBF-9129-D4AB1E2AEE32}" srcOrd="0" destOrd="0" presId="urn:microsoft.com/office/officeart/2005/8/layout/vList4"/>
    <dgm:cxn modelId="{39FA4DEC-249A-43E8-8B5D-1DEDF7E25BC8}" type="presParOf" srcId="{E9C9C0DB-7628-4918-95C6-35F53D811906}" destId="{3A722FFA-D144-4D82-A948-F625B32E43B9}" srcOrd="1" destOrd="0" presId="urn:microsoft.com/office/officeart/2005/8/layout/vList4"/>
    <dgm:cxn modelId="{CB863AC3-701F-48A0-8619-4D80D1B88CC9}" type="presParOf" srcId="{E9C9C0DB-7628-4918-95C6-35F53D811906}" destId="{4CE6E21C-486E-4E7A-97E6-FE3F941B762A}" srcOrd="2" destOrd="0" presId="urn:microsoft.com/office/officeart/2005/8/layout/vList4"/>
    <dgm:cxn modelId="{328B8F69-D26D-46AA-97C2-6E7D64941490}" type="presParOf" srcId="{B17E2703-ED7C-40C1-AA5F-205C0BB9EA84}" destId="{DA9457FF-7929-4F23-8944-59CC37CB2C59}" srcOrd="9" destOrd="0" presId="urn:microsoft.com/office/officeart/2005/8/layout/vList4"/>
    <dgm:cxn modelId="{42EB6D76-EFC6-463F-ADF2-EE7963B7290C}" type="presParOf" srcId="{B17E2703-ED7C-40C1-AA5F-205C0BB9EA84}" destId="{2350E0CA-57BF-4684-AC36-EDD559365B77}" srcOrd="10" destOrd="0" presId="urn:microsoft.com/office/officeart/2005/8/layout/vList4"/>
    <dgm:cxn modelId="{F6244EA1-F27C-4B37-8D94-0568ECFA94A4}" type="presParOf" srcId="{2350E0CA-57BF-4684-AC36-EDD559365B77}" destId="{97CE86EA-7C7C-4024-815D-E3E95FDCC209}" srcOrd="0" destOrd="0" presId="urn:microsoft.com/office/officeart/2005/8/layout/vList4"/>
    <dgm:cxn modelId="{04CEF719-45D7-4202-A216-7E9CAD7D9EFD}" type="presParOf" srcId="{2350E0CA-57BF-4684-AC36-EDD559365B77}" destId="{41A6BF44-B293-4BA2-8863-2523825655CA}" srcOrd="1" destOrd="0" presId="urn:microsoft.com/office/officeart/2005/8/layout/vList4"/>
    <dgm:cxn modelId="{69819D4B-77BD-4D84-8D28-A9FB69A950D4}" type="presParOf" srcId="{2350E0CA-57BF-4684-AC36-EDD559365B77}" destId="{D2259407-01D8-4452-BE62-306D911EF64E}" srcOrd="2" destOrd="0" presId="urn:microsoft.com/office/officeart/2005/8/layout/vList4"/>
    <dgm:cxn modelId="{8C0FC38A-DE57-477E-91B9-9E793C9EF4EC}" type="presParOf" srcId="{B17E2703-ED7C-40C1-AA5F-205C0BB9EA84}" destId="{C20962F8-55C1-4AA6-ACF6-305ACA7F0FF2}" srcOrd="11" destOrd="0" presId="urn:microsoft.com/office/officeart/2005/8/layout/vList4"/>
    <dgm:cxn modelId="{1B95B638-D6D0-4979-B7DB-ECF87C24B7C4}" type="presParOf" srcId="{B17E2703-ED7C-40C1-AA5F-205C0BB9EA84}" destId="{93412BED-D256-4B5C-85BD-072070082E6B}" srcOrd="12" destOrd="0" presId="urn:microsoft.com/office/officeart/2005/8/layout/vList4"/>
    <dgm:cxn modelId="{D780AB64-603F-41CA-8FF7-A5DDBA4773A9}" type="presParOf" srcId="{93412BED-D256-4B5C-85BD-072070082E6B}" destId="{DEBA809D-4656-4DD0-9969-B0E981E358F5}" srcOrd="0" destOrd="0" presId="urn:microsoft.com/office/officeart/2005/8/layout/vList4"/>
    <dgm:cxn modelId="{F540F39D-34E7-462A-A501-5DDABE136B74}" type="presParOf" srcId="{93412BED-D256-4B5C-85BD-072070082E6B}" destId="{49B16435-6F80-4C40-803F-8DBCEBE6B20D}" srcOrd="1" destOrd="0" presId="urn:microsoft.com/office/officeart/2005/8/layout/vList4"/>
    <dgm:cxn modelId="{1270E1A6-4E35-458F-87AA-9107FAAF5D26}" type="presParOf" srcId="{93412BED-D256-4B5C-85BD-072070082E6B}" destId="{20B3464C-EA00-4F3B-BC5A-8653599F051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316566" y="0"/>
          <a:ext cx="2923834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316566" y="1164748"/>
        <a:ext cx="2923834" cy="1164748"/>
      </dsp:txXfrm>
    </dsp:sp>
    <dsp:sp modelId="{79E796B1-3ABE-4958-A470-95B84B3BA8FB}">
      <dsp:nvSpPr>
        <dsp:cNvPr id="0" name=""/>
        <dsp:cNvSpPr/>
      </dsp:nvSpPr>
      <dsp:spPr>
        <a:xfrm>
          <a:off x="1372533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3342853" y="0"/>
          <a:ext cx="2750861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+mn-lt"/>
            </a:rPr>
            <a:t>Формирование расходов с учетом их оптимизации и повышения эффективнос</a:t>
          </a:r>
          <a:r>
            <a:rPr lang="ru-RU" sz="2000" kern="1200" dirty="0" smtClean="0">
              <a:solidFill>
                <a:srgbClr val="FF0000"/>
              </a:solidFill>
              <a:latin typeface="+mn-lt"/>
            </a:rPr>
            <a:t>ти</a:t>
          </a:r>
          <a:endParaRPr lang="ru-RU" sz="2000" kern="1200" dirty="0">
            <a:solidFill>
              <a:srgbClr val="FF0000"/>
            </a:solidFill>
            <a:latin typeface="+mn-lt"/>
          </a:endParaRPr>
        </a:p>
      </dsp:txBody>
      <dsp:txXfrm>
        <a:off x="3342853" y="1164748"/>
        <a:ext cx="2750861" cy="1164748"/>
      </dsp:txXfrm>
    </dsp:sp>
    <dsp:sp modelId="{E6379D24-0F7F-4C89-AA74-40B94EA75227}">
      <dsp:nvSpPr>
        <dsp:cNvPr id="0" name=""/>
        <dsp:cNvSpPr/>
      </dsp:nvSpPr>
      <dsp:spPr>
        <a:xfrm>
          <a:off x="4331062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6196166" y="0"/>
          <a:ext cx="2631266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CFF33"/>
              </a:solidFill>
              <a:latin typeface="+mn-lt"/>
            </a:rPr>
            <a:t>Проведение взвешенной долговой политики</a:t>
          </a:r>
          <a:endParaRPr lang="ru-RU" sz="2400" kern="1200" dirty="0">
            <a:solidFill>
              <a:srgbClr val="CCFF33"/>
            </a:solidFill>
            <a:latin typeface="+mn-lt"/>
          </a:endParaRPr>
        </a:p>
      </dsp:txBody>
      <dsp:txXfrm>
        <a:off x="6196166" y="1164748"/>
        <a:ext cx="2631266" cy="1164748"/>
      </dsp:txXfrm>
    </dsp:sp>
    <dsp:sp modelId="{801EDB75-7215-4290-9F39-D09130BB9918}">
      <dsp:nvSpPr>
        <dsp:cNvPr id="0" name=""/>
        <dsp:cNvSpPr/>
      </dsp:nvSpPr>
      <dsp:spPr>
        <a:xfrm>
          <a:off x="7098698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206743" y="96359"/>
          <a:ext cx="99409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165323" y="470736"/>
          <a:ext cx="2329253" cy="1672318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65323" y="470736"/>
        <a:ext cx="2329253" cy="1672318"/>
      </dsp:txXfrm>
    </dsp:sp>
    <dsp:sp modelId="{CA80EEC5-8180-463D-AB43-E20FC1CCE0B0}">
      <dsp:nvSpPr>
        <dsp:cNvPr id="0" name=""/>
        <dsp:cNvSpPr/>
      </dsp:nvSpPr>
      <dsp:spPr>
        <a:xfrm rot="5400000">
          <a:off x="4355931" y="-2258859"/>
          <a:ext cx="2118018" cy="7243109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Титовского сельского поселения, оптимизации расходов бюджета Титовского сельского поселения Миллеровского района и сокращению муниципального долга Титовского сельского поселения до 2024 года,  утвержденный распоряжением Администрации Титовского сельского поселения от 28.05.2019 № 29</a:t>
          </a:r>
          <a:endParaRPr lang="ru-RU" sz="1600" b="1" kern="1200" dirty="0">
            <a:solidFill>
              <a:srgbClr val="7030A0"/>
            </a:solidFill>
          </a:endParaRPr>
        </a:p>
      </dsp:txBody>
      <dsp:txXfrm rot="5400000">
        <a:off x="4355931" y="-2258859"/>
        <a:ext cx="2118018" cy="7243109"/>
      </dsp:txXfrm>
    </dsp:sp>
    <dsp:sp modelId="{9B6A0A72-3C0F-4B82-A7E6-2BA4A15A1DC4}">
      <dsp:nvSpPr>
        <dsp:cNvPr id="0" name=""/>
        <dsp:cNvSpPr/>
      </dsp:nvSpPr>
      <dsp:spPr>
        <a:xfrm rot="5400000">
          <a:off x="-207301" y="2869007"/>
          <a:ext cx="2389027" cy="1672318"/>
        </a:xfrm>
        <a:prstGeom prst="bevel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207301" y="2869007"/>
        <a:ext cx="2389027" cy="1672318"/>
      </dsp:txXfrm>
    </dsp:sp>
    <dsp:sp modelId="{9A9BA3CA-42DC-4E24-BA14-1B2C342C1B46}">
      <dsp:nvSpPr>
        <dsp:cNvPr id="0" name=""/>
        <dsp:cNvSpPr/>
      </dsp:nvSpPr>
      <dsp:spPr>
        <a:xfrm rot="5400000">
          <a:off x="4287862" y="-27855"/>
          <a:ext cx="2210118" cy="7287147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Проведение взвешенной долговой политики</a:t>
          </a:r>
          <a:endParaRPr lang="ru-RU" sz="1600" kern="1200" dirty="0">
            <a:solidFill>
              <a:srgbClr val="FF0000"/>
            </a:solidFill>
          </a:endParaRPr>
        </a:p>
      </dsp:txBody>
      <dsp:txXfrm rot="5400000">
        <a:off x="4287862" y="-27855"/>
        <a:ext cx="2210118" cy="728714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17433"/>
          <a:ext cx="3816424" cy="6848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449,1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20054" y="17433"/>
        <a:ext cx="2996369" cy="684879"/>
      </dsp:txXfrm>
    </dsp:sp>
    <dsp:sp modelId="{DC3D1057-3911-49DC-8B4B-4F8305BF098A}">
      <dsp:nvSpPr>
        <dsp:cNvPr id="0" name=""/>
        <dsp:cNvSpPr/>
      </dsp:nvSpPr>
      <dsp:spPr>
        <a:xfrm>
          <a:off x="13205" y="73660"/>
          <a:ext cx="708152" cy="57465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F3E548-8D70-4745-8C8A-8ADEC82934CD}">
      <dsp:nvSpPr>
        <dsp:cNvPr id="0" name=""/>
        <dsp:cNvSpPr/>
      </dsp:nvSpPr>
      <dsp:spPr>
        <a:xfrm>
          <a:off x="0" y="724181"/>
          <a:ext cx="3816424" cy="6890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24,4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20054" y="724181"/>
        <a:ext cx="2996369" cy="689052"/>
      </dsp:txXfrm>
    </dsp:sp>
    <dsp:sp modelId="{B1DA30C9-5C35-42BE-9FC0-CE701078C328}">
      <dsp:nvSpPr>
        <dsp:cNvPr id="0" name=""/>
        <dsp:cNvSpPr/>
      </dsp:nvSpPr>
      <dsp:spPr>
        <a:xfrm>
          <a:off x="56769" y="859097"/>
          <a:ext cx="763284" cy="45415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CBC4D3-C478-42F7-A4FD-B4B0C7A36980}">
      <dsp:nvSpPr>
        <dsp:cNvPr id="0" name=""/>
        <dsp:cNvSpPr/>
      </dsp:nvSpPr>
      <dsp:spPr>
        <a:xfrm>
          <a:off x="0" y="1500198"/>
          <a:ext cx="3816424" cy="5676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 на имущество физических лиц 46,0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20054" y="1500198"/>
        <a:ext cx="2996369" cy="567695"/>
      </dsp:txXfrm>
    </dsp:sp>
    <dsp:sp modelId="{9CCB83B7-F213-4BDD-9405-3FB28B636E7B}">
      <dsp:nvSpPr>
        <dsp:cNvPr id="0" name=""/>
        <dsp:cNvSpPr/>
      </dsp:nvSpPr>
      <dsp:spPr>
        <a:xfrm>
          <a:off x="71439" y="1500196"/>
          <a:ext cx="763284" cy="45415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786213"/>
          <a:ext cx="3816424" cy="5676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6079,8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20054" y="3786213"/>
        <a:ext cx="2996369" cy="567695"/>
      </dsp:txXfrm>
    </dsp:sp>
    <dsp:sp modelId="{7DE197FE-AADA-44C3-8B2B-CF16D12E116A}">
      <dsp:nvSpPr>
        <dsp:cNvPr id="0" name=""/>
        <dsp:cNvSpPr/>
      </dsp:nvSpPr>
      <dsp:spPr>
        <a:xfrm>
          <a:off x="71439" y="3857651"/>
          <a:ext cx="670331" cy="4089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87ECB8-0354-4678-BA4B-C4AB6AB03D33}">
      <dsp:nvSpPr>
        <dsp:cNvPr id="0" name=""/>
        <dsp:cNvSpPr/>
      </dsp:nvSpPr>
      <dsp:spPr>
        <a:xfrm>
          <a:off x="0" y="2143142"/>
          <a:ext cx="3816424" cy="5676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Земельный налог 1236,4</a:t>
          </a:r>
        </a:p>
      </dsp:txBody>
      <dsp:txXfrm>
        <a:off x="820054" y="2143142"/>
        <a:ext cx="2996369" cy="567695"/>
      </dsp:txXfrm>
    </dsp:sp>
    <dsp:sp modelId="{270CDFB7-A95F-4ACC-990C-FA9D48B7CFC6}">
      <dsp:nvSpPr>
        <dsp:cNvPr id="0" name=""/>
        <dsp:cNvSpPr/>
      </dsp:nvSpPr>
      <dsp:spPr>
        <a:xfrm>
          <a:off x="71439" y="2143141"/>
          <a:ext cx="763284" cy="45415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F88B-0370-448B-8D0E-D54292C8691C}">
      <dsp:nvSpPr>
        <dsp:cNvPr id="0" name=""/>
        <dsp:cNvSpPr/>
      </dsp:nvSpPr>
      <dsp:spPr>
        <a:xfrm>
          <a:off x="0" y="2786081"/>
          <a:ext cx="3816424" cy="527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2,6</a:t>
          </a:r>
        </a:p>
      </dsp:txBody>
      <dsp:txXfrm>
        <a:off x="820054" y="2786081"/>
        <a:ext cx="2996369" cy="527696"/>
      </dsp:txXfrm>
    </dsp:sp>
    <dsp:sp modelId="{0EECD78B-C0A7-434E-9ADD-45852886C17A}">
      <dsp:nvSpPr>
        <dsp:cNvPr id="0" name=""/>
        <dsp:cNvSpPr/>
      </dsp:nvSpPr>
      <dsp:spPr>
        <a:xfrm>
          <a:off x="142879" y="2786081"/>
          <a:ext cx="668629" cy="4513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1DD5F-ABA5-4BE8-8237-3507B0BA4660}">
      <dsp:nvSpPr>
        <dsp:cNvPr id="0" name=""/>
        <dsp:cNvSpPr/>
      </dsp:nvSpPr>
      <dsp:spPr>
        <a:xfrm>
          <a:off x="0" y="3357586"/>
          <a:ext cx="3816424" cy="3959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20,7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20054" y="3357586"/>
        <a:ext cx="2996369" cy="395933"/>
      </dsp:txXfrm>
    </dsp:sp>
    <dsp:sp modelId="{0B0E7E74-22FC-4D83-A5A8-B863E1A0FD16}">
      <dsp:nvSpPr>
        <dsp:cNvPr id="0" name=""/>
        <dsp:cNvSpPr/>
      </dsp:nvSpPr>
      <dsp:spPr>
        <a:xfrm>
          <a:off x="71436" y="3357586"/>
          <a:ext cx="668614" cy="3403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EAAE39-0500-455F-A474-9CDB68BC0363}">
      <dsp:nvSpPr>
        <dsp:cNvPr id="0" name=""/>
        <dsp:cNvSpPr/>
      </dsp:nvSpPr>
      <dsp:spPr>
        <a:xfrm>
          <a:off x="0" y="4400856"/>
          <a:ext cx="3816424" cy="5676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 11,2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20054" y="4400856"/>
        <a:ext cx="2996369" cy="567695"/>
      </dsp:txXfrm>
    </dsp:sp>
    <dsp:sp modelId="{9DC53EEA-7F26-4DA0-8677-5E9083705F00}">
      <dsp:nvSpPr>
        <dsp:cNvPr id="0" name=""/>
        <dsp:cNvSpPr/>
      </dsp:nvSpPr>
      <dsp:spPr>
        <a:xfrm>
          <a:off x="56769" y="4454806"/>
          <a:ext cx="763284" cy="45415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6926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78,6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03745" y="0"/>
        <a:ext cx="2868662" cy="692637"/>
      </dsp:txXfrm>
    </dsp:sp>
    <dsp:sp modelId="{8742C5EE-2DD0-46E4-AB75-87A4D25F8D62}">
      <dsp:nvSpPr>
        <dsp:cNvPr id="0" name=""/>
        <dsp:cNvSpPr/>
      </dsp:nvSpPr>
      <dsp:spPr>
        <a:xfrm>
          <a:off x="69263" y="69263"/>
          <a:ext cx="734481" cy="55410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7390B-957B-42E2-9EEB-3D286DE16B84}">
      <dsp:nvSpPr>
        <dsp:cNvPr id="0" name=""/>
        <dsp:cNvSpPr/>
      </dsp:nvSpPr>
      <dsp:spPr>
        <a:xfrm>
          <a:off x="0" y="770330"/>
          <a:ext cx="3672408" cy="6926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Образование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8,0</a:t>
          </a:r>
        </a:p>
      </dsp:txBody>
      <dsp:txXfrm>
        <a:off x="803745" y="770330"/>
        <a:ext cx="2868662" cy="692637"/>
      </dsp:txXfrm>
    </dsp:sp>
    <dsp:sp modelId="{DC3D1057-3911-49DC-8B4B-4F8305BF098A}">
      <dsp:nvSpPr>
        <dsp:cNvPr id="0" name=""/>
        <dsp:cNvSpPr/>
      </dsp:nvSpPr>
      <dsp:spPr>
        <a:xfrm>
          <a:off x="69263" y="831164"/>
          <a:ext cx="734481" cy="55410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1523802"/>
          <a:ext cx="3672408" cy="6926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оборона </a:t>
          </a: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96,7</a:t>
          </a:r>
          <a:endParaRPr lang="ru-RU" sz="1400" kern="1200" dirty="0" smtClean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экономика 5,0</a:t>
          </a:r>
        </a:p>
      </dsp:txBody>
      <dsp:txXfrm>
        <a:off x="803745" y="1523802"/>
        <a:ext cx="2868662" cy="692637"/>
      </dsp:txXfrm>
    </dsp:sp>
    <dsp:sp modelId="{10414709-A3FF-419B-8BA0-6B96893FDF2B}">
      <dsp:nvSpPr>
        <dsp:cNvPr id="0" name=""/>
        <dsp:cNvSpPr/>
      </dsp:nvSpPr>
      <dsp:spPr>
        <a:xfrm>
          <a:off x="69263" y="1593066"/>
          <a:ext cx="734481" cy="55410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2285703"/>
          <a:ext cx="3672408" cy="659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664,7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03745" y="2285703"/>
        <a:ext cx="2868662" cy="659834"/>
      </dsp:txXfrm>
    </dsp:sp>
    <dsp:sp modelId="{B43CAF5A-DF0E-47F1-8B84-50B2394B9328}">
      <dsp:nvSpPr>
        <dsp:cNvPr id="0" name=""/>
        <dsp:cNvSpPr/>
      </dsp:nvSpPr>
      <dsp:spPr>
        <a:xfrm>
          <a:off x="69263" y="2338565"/>
          <a:ext cx="734481" cy="55410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3038039"/>
          <a:ext cx="3672408" cy="602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</a:t>
          </a: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1354,1</a:t>
          </a:r>
          <a:endParaRPr lang="ru-RU" sz="1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803745" y="3038039"/>
        <a:ext cx="2868662" cy="602726"/>
      </dsp:txXfrm>
    </dsp:sp>
    <dsp:sp modelId="{3A722FFA-D144-4D82-A948-F625B32E43B9}">
      <dsp:nvSpPr>
        <dsp:cNvPr id="0" name=""/>
        <dsp:cNvSpPr/>
      </dsp:nvSpPr>
      <dsp:spPr>
        <a:xfrm>
          <a:off x="89476" y="3040062"/>
          <a:ext cx="734481" cy="54261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E86EA-7C7C-4024-815D-E3E95FDCC209}">
      <dsp:nvSpPr>
        <dsp:cNvPr id="0" name=""/>
        <dsp:cNvSpPr/>
      </dsp:nvSpPr>
      <dsp:spPr>
        <a:xfrm>
          <a:off x="0" y="3710029"/>
          <a:ext cx="3672408" cy="602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5642,5</a:t>
          </a:r>
          <a:endParaRPr lang="ru-RU" sz="1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803745" y="3710029"/>
        <a:ext cx="2868662" cy="602726"/>
      </dsp:txXfrm>
    </dsp:sp>
    <dsp:sp modelId="{41A6BF44-B293-4BA2-8863-2523825655CA}">
      <dsp:nvSpPr>
        <dsp:cNvPr id="0" name=""/>
        <dsp:cNvSpPr/>
      </dsp:nvSpPr>
      <dsp:spPr>
        <a:xfrm>
          <a:off x="69263" y="3716845"/>
          <a:ext cx="734481" cy="54261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A809D-4656-4DD0-9969-B0E981E358F5}">
      <dsp:nvSpPr>
        <dsp:cNvPr id="0" name=""/>
        <dsp:cNvSpPr/>
      </dsp:nvSpPr>
      <dsp:spPr>
        <a:xfrm>
          <a:off x="0" y="4365825"/>
          <a:ext cx="3672408" cy="602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безопасность и правоохранительная деятельность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20,6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03745" y="4365825"/>
        <a:ext cx="2868662" cy="602726"/>
      </dsp:txXfrm>
    </dsp:sp>
    <dsp:sp modelId="{49B16435-6F80-4C40-803F-8DBCEBE6B20D}">
      <dsp:nvSpPr>
        <dsp:cNvPr id="0" name=""/>
        <dsp:cNvSpPr/>
      </dsp:nvSpPr>
      <dsp:spPr>
        <a:xfrm>
          <a:off x="69263" y="4388835"/>
          <a:ext cx="734481" cy="54261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0.50335</cdr:x>
      <cdr:y>0.18479</cdr:y>
    </cdr:from>
    <cdr:to>
      <cdr:x>0.62829</cdr:x>
      <cdr:y>0.25586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604658" y="928694"/>
          <a:ext cx="1143008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0.50022</cdr:x>
      <cdr:y>0.32693</cdr:y>
    </cdr:from>
    <cdr:to>
      <cdr:x>0.60955</cdr:x>
      <cdr:y>0.38379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576084" y="1643074"/>
          <a:ext cx="100013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0.50803</cdr:x>
      <cdr:y>0.32693</cdr:y>
    </cdr:from>
    <cdr:to>
      <cdr:x>0.59393</cdr:x>
      <cdr:y>0.38379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647522" y="1643074"/>
          <a:ext cx="785818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0.48988</cdr:x>
      <cdr:y>0.53647</cdr:y>
    </cdr:from>
    <cdr:to>
      <cdr:x>0.61985</cdr:x>
      <cdr:y>0.54902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 flipV="1">
          <a:off x="3500478" y="1954542"/>
          <a:ext cx="928711" cy="4572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0.48636</cdr:x>
      <cdr:y>0.45286</cdr:y>
    </cdr:from>
    <cdr:to>
      <cdr:x>0.58086</cdr:x>
      <cdr:y>0.53129</cdr:y>
    </cdr:to>
    <cdr:sp macro="" textlink="">
      <cdr:nvSpPr>
        <cdr:cNvPr id="4" name="TextBox 3"/>
        <cdr:cNvSpPr txBox="1"/>
      </cdr:nvSpPr>
      <cdr:spPr>
        <a:xfrm xmlns:a="http://schemas.openxmlformats.org/drawingml/2006/main" rot="21300087">
          <a:off x="3475310" y="1649933"/>
          <a:ext cx="675255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-</a:t>
          </a:r>
          <a:r>
            <a:rPr lang="ru-RU" sz="1100" dirty="0" smtClean="0"/>
            <a:t>13,9%</a:t>
          </a:r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0.65143</cdr:x>
      <cdr:y>0.03865</cdr:y>
    </cdr:from>
    <cdr:to>
      <cdr:x>0.83112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956714" y="216024"/>
          <a:ext cx="1643074" cy="360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0.14563</cdr:x>
      <cdr:y>0.43803</cdr:y>
    </cdr:from>
    <cdr:to>
      <cdr:x>0.37799</cdr:x>
      <cdr:y>0.70583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331640" y="2448255"/>
          <a:ext cx="2124744" cy="149679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1354,1</a:t>
          </a:r>
          <a:endParaRPr lang="ru-RU" sz="2000" b="1" dirty="0" smtClean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0.79137</cdr:x>
      <cdr:y>0.05153</cdr:y>
    </cdr:from>
    <cdr:to>
      <cdr:x>0.97249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236296" y="288032"/>
          <a:ext cx="1656161" cy="288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19.01.2022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19.01.2022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6865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DCA9C9-669D-4CD0-BD99-FD596CE6654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19.01.2022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19.01.2022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19.01.2022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19.01.2022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19.01.2022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19.01.2022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19.01.2022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19.01.2022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19.01.2022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19.01.2022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19.01.2022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19.01.2022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19.01.2022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19.01.2022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19.01.2022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19.01.2022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4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8.xml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6.xml"/><Relationship Id="rId6" Type="http://schemas.openxmlformats.org/officeDocument/2006/relationships/chart" Target="../charts/char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Администрация Титовского сельского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42900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9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endParaRPr lang="ru-RU" sz="33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Титовского сельского поселения Миллеровского района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2022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2023 и 2024 годов</a:t>
            </a:r>
          </a:p>
          <a:p>
            <a:pPr algn="ctr" eaLnBrk="1" hangingPunct="1"/>
            <a:endParaRPr lang="ru-RU" sz="33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5480" y="2357430"/>
            <a:ext cx="729783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5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 ДЛЯ  ГРАЖДАН</a:t>
            </a: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solidFill>
                <a:srgbClr val="99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Прямоугольник 11"/>
          <p:cNvSpPr>
            <a:spLocks noChangeArrowheads="1"/>
          </p:cNvSpPr>
          <p:nvPr/>
        </p:nvSpPr>
        <p:spPr bwMode="auto">
          <a:xfrm>
            <a:off x="7524328" y="1556792"/>
            <a:ext cx="1619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тыс. </a:t>
            </a:r>
            <a:r>
              <a:rPr lang="ru-RU" sz="1400" b="1" dirty="0"/>
              <a:t>рублей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9361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Собственные доходы</a:t>
            </a:r>
            <a:b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</a:b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FD15A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бюджета Титовского сельского поселения Миллеровского района</a:t>
            </a:r>
          </a:p>
        </p:txBody>
      </p:sp>
      <p:graphicFrame>
        <p:nvGraphicFramePr>
          <p:cNvPr id="9" name="Диаграмма 9"/>
          <p:cNvGraphicFramePr>
            <a:graphicFrameLocks/>
          </p:cNvGraphicFramePr>
          <p:nvPr/>
        </p:nvGraphicFramePr>
        <p:xfrm>
          <a:off x="0" y="2132856"/>
          <a:ext cx="9396536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95008859"/>
              </p:ext>
            </p:extLst>
          </p:nvPr>
        </p:nvGraphicFramePr>
        <p:xfrm>
          <a:off x="323528" y="620688"/>
          <a:ext cx="871296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6929454" y="1571612"/>
            <a:ext cx="1911156" cy="71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 </a:t>
            </a:r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1790,4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        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тыс. рублей</a:t>
            </a:r>
            <a:endParaRPr lang="ru-RU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407987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БЮДЖЕТА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ТИТовского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сельского поселения миллеровского района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2022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24525" y="144462"/>
            <a:ext cx="341947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467544" y="5805264"/>
            <a:ext cx="4176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Земельный налог– 1236,4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467544" y="5373216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552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 на доходы физических лиц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–449,1</a:t>
              </a:r>
              <a:endParaRPr lang="ru-RU" sz="1400" b="1" dirty="0" smtClean="0">
                <a:solidFill>
                  <a:prstClr val="black"/>
                </a:solidFill>
                <a:cs typeface="Arial" charset="0"/>
              </a:endParaRPr>
            </a:p>
            <a:p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7"/>
              <a:ext cx="407636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Налог на имущество физических лиц– 46,0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552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Доходы получаемые в виде арендной платы – 20,7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Государственная пошлина– 2,6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467544" y="6021288"/>
            <a:ext cx="44644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Единый сельскохозяйственный налог – 24,4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05096" y="5786100"/>
            <a:ext cx="32993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Иные собственные доходы–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11,2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445224"/>
            <a:ext cx="144016" cy="144016"/>
          </a:xfrm>
          <a:prstGeom prst="rect">
            <a:avLst/>
          </a:prstGeom>
          <a:solidFill>
            <a:srgbClr val="1FD1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5661248"/>
            <a:ext cx="144016" cy="144016"/>
          </a:xfrm>
          <a:prstGeom prst="rect">
            <a:avLst/>
          </a:prstGeom>
          <a:solidFill>
            <a:srgbClr val="FB99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5877272"/>
            <a:ext cx="144016" cy="144016"/>
          </a:xfrm>
          <a:prstGeom prst="rect">
            <a:avLst/>
          </a:prstGeom>
          <a:solidFill>
            <a:srgbClr val="9535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609329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630932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5445224"/>
            <a:ext cx="144016" cy="144016"/>
          </a:xfrm>
          <a:prstGeom prst="rect">
            <a:avLst/>
          </a:prstGeom>
          <a:solidFill>
            <a:srgbClr val="53D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5877272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 r="3904"/>
          <a:stretch>
            <a:fillRect/>
          </a:stretch>
        </p:blipFill>
        <p:spPr bwMode="auto">
          <a:xfrm>
            <a:off x="0" y="1504950"/>
            <a:ext cx="91440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7920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tabLst>
                <a:tab pos="5581650" algn="l"/>
              </a:tabLst>
              <a:defRPr/>
            </a:pPr>
            <a: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Динамика поступлений </a:t>
            </a:r>
            <a:b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</a:br>
            <a:r>
              <a:rPr lang="ru-RU" sz="180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налога на доходы физических лиц</a:t>
            </a:r>
            <a: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/>
            </a:r>
            <a:b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</a:b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в бюджет Титовского сельского поселения Миллеровского района</a:t>
            </a:r>
          </a:p>
        </p:txBody>
      </p:sp>
      <p:sp>
        <p:nvSpPr>
          <p:cNvPr id="22535" name="Прямоугольник 11"/>
          <p:cNvSpPr>
            <a:spLocks noChangeArrowheads="1"/>
          </p:cNvSpPr>
          <p:nvPr/>
        </p:nvSpPr>
        <p:spPr bwMode="auto">
          <a:xfrm>
            <a:off x="7740352" y="1484784"/>
            <a:ext cx="1403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</a:t>
            </a:r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рублей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1484784"/>
            <a:ext cx="406794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42205065"/>
              </p:ext>
            </p:extLst>
          </p:nvPr>
        </p:nvGraphicFramePr>
        <p:xfrm>
          <a:off x="3059831" y="2276872"/>
          <a:ext cx="5833343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52928" cy="864096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Безвозмездные поступления из областного бюджета</a:t>
            </a:r>
            <a:endParaRPr lang="ru-RU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38153550"/>
              </p:ext>
            </p:extLst>
          </p:nvPr>
        </p:nvGraphicFramePr>
        <p:xfrm>
          <a:off x="467544" y="1447642"/>
          <a:ext cx="8208912" cy="3695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549"/>
                <a:gridCol w="1434567"/>
                <a:gridCol w="1434567"/>
                <a:gridCol w="1514266"/>
                <a:gridCol w="1593963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 год (проект)</a:t>
                      </a:r>
                      <a:endParaRPr kumimoji="0" lang="ru-RU" sz="18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2022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2023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2024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ВСЕГО*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12298,2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6079,8/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4469,7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4036,1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1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392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6015,5</a:t>
                      </a:r>
                      <a:endParaRPr kumimoji="0" lang="ru-RU" sz="18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5982,9</a:t>
                      </a:r>
                      <a:endParaRPr kumimoji="0" lang="ru-RU" sz="18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4369,8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3932,8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67781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r>
                        <a:rPr lang="ru-RU" sz="9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целевых трансфертов будет уточнен во 2-м чтении областного бюджета на 2022-2024 годы</a:t>
                      </a:r>
                      <a:endParaRPr lang="ru-RU" sz="9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83,1*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96,9</a:t>
                      </a:r>
                      <a:endParaRPr kumimoji="0" lang="ru-RU" sz="18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103,3*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6199,6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80112" y="260648"/>
            <a:ext cx="316835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196752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5143512"/>
            <a:ext cx="3960440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5072074"/>
            <a:ext cx="4176464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63121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приоритеты и подходы к формированию расходов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Титовского сельского поселения Миллеровского района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2022-2024 годы</a:t>
            </a:r>
          </a:p>
          <a:p>
            <a:pPr algn="ctr"/>
            <a:endParaRPr lang="ru-RU" sz="2000" b="1" dirty="0" smtClean="0">
              <a:solidFill>
                <a:srgbClr val="FF0000"/>
              </a:solidFill>
              <a:effectLst>
                <a:outerShdw sx="1000" sy="1000" algn="ctr" rotWithShape="0">
                  <a:srgbClr val="000000">
                    <a:alpha val="5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FF0000"/>
              </a:solidFill>
              <a:effectLst>
                <a:outerShdw sx="1000" sy="1000" algn="ctr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467544" y="1484784"/>
            <a:ext cx="7704856" cy="1587026"/>
          </a:xfrm>
          <a:prstGeom prst="rect">
            <a:avLst/>
          </a:prstGeom>
          <a:gradFill flip="none" rotWithShape="1">
            <a:gsLst>
              <a:gs pos="0">
                <a:srgbClr val="5E9EFF">
                  <a:alpha val="38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4800000" scaled="0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428596" y="3500438"/>
            <a:ext cx="8530730" cy="792088"/>
          </a:xfrm>
          <a:prstGeom prst="rect">
            <a:avLst/>
          </a:prstGeom>
          <a:gradFill flip="none"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7308304" y="3429000"/>
            <a:ext cx="1835696" cy="1143008"/>
            <a:chOff x="2016" y="1920"/>
            <a:chExt cx="1680" cy="1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52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FF9999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7C80">
                    <a:tint val="66000"/>
                    <a:satMod val="160000"/>
                  </a:srgbClr>
                </a:gs>
                <a:gs pos="50000">
                  <a:srgbClr val="FF7C80">
                    <a:tint val="44500"/>
                    <a:satMod val="160000"/>
                  </a:srgbClr>
                </a:gs>
                <a:gs pos="100000">
                  <a:srgbClr val="FF7C8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xmlns="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467544" y="3429000"/>
            <a:ext cx="7200800" cy="775015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Увеличение расходов на заработную плату низкооплачиваемых работников в связи с доведением минимального размера оплаты труда до величины прожиточного минимума трудоспособного населения в 2022 году до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13890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endParaRPr lang="en-US" sz="15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395536" y="1484784"/>
            <a:ext cx="6984776" cy="96525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36000" rIns="0" bIns="36000">
            <a:spAutoFit/>
            <a:flatTx/>
          </a:bodyPr>
          <a:lstStyle/>
          <a:p>
            <a:r>
              <a:rPr lang="ru-RU" sz="1450" b="1" dirty="0" smtClean="0">
                <a:latin typeface="Times New Roman" pitchFamily="18" charset="0"/>
                <a:cs typeface="Times New Roman" pitchFamily="18" charset="0"/>
              </a:rPr>
              <a:t>Исходные данные на 2022 и 2024 годы – утвержденные ассигнования в решении Собрания депутатов Титовского сельского поселения от 26.12.2020 № 237 «О бюджете Титовского сельского поселения Миллеровского района на 2021 год и на плановый период 2022 и 2023 годов».</a:t>
            </a: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7344000" y="1476000"/>
            <a:ext cx="1800000" cy="1238620"/>
            <a:chOff x="2016" y="1920"/>
            <a:chExt cx="1680" cy="1680"/>
          </a:xfrm>
          <a:effectLst>
            <a:outerShdw blurRad="127000" dist="38100" algn="l" rotWithShape="0">
              <a:prstClr val="black"/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29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  <a:softEdge rad="63500"/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xmlns="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1" name="Rectangle 17"/>
          <p:cNvSpPr>
            <a:spLocks noChangeArrowheads="1"/>
          </p:cNvSpPr>
          <p:nvPr/>
        </p:nvSpPr>
        <p:spPr bwMode="gray">
          <a:xfrm>
            <a:off x="467544" y="5013176"/>
            <a:ext cx="7488832" cy="1152128"/>
          </a:xfrm>
          <a:prstGeom prst="rect">
            <a:avLst/>
          </a:prstGeom>
          <a:gradFill flip="none"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12000000" scaled="0"/>
            <a:tileRect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67544" y="5016078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Принятие мер по недопущению снижения достигнутых ранее показателей уровня оплаты труда категорий работников социальной сферы, определенных в указах Президента Российской Федерации 2012 года, а также сохранению уровня, установленного в этих указах</a:t>
            </a:r>
          </a:p>
        </p:txBody>
      </p: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7236296" y="4929199"/>
            <a:ext cx="1764860" cy="1071570"/>
            <a:chOff x="2016" y="1920"/>
            <a:chExt cx="1680" cy="1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47" name="Oval 20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" name="Freeform 21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xmlns="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boombob.ru/img/picture/Jul/11/628598eac12e820c51ef0bfeb2637a3f/2.jpg"/>
          <p:cNvPicPr>
            <a:picLocks noChangeAspect="1" noChangeArrowheads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 bwMode="auto">
          <a:xfrm>
            <a:off x="357158" y="142852"/>
            <a:ext cx="8640960" cy="252461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620688"/>
            <a:ext cx="7960398" cy="13681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</a:t>
            </a:r>
            <a:r>
              <a:rPr lang="ru-RU" sz="28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расходов </a:t>
            </a:r>
            <a:br>
              <a:rPr lang="ru-RU" sz="28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5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бюджета Титовского сельского поселения Миллеровского района</a:t>
            </a:r>
            <a:endParaRPr lang="ru-RU" sz="2500" b="1" dirty="0">
              <a:solidFill>
                <a:srgbClr val="CC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622833054"/>
              </p:ext>
            </p:extLst>
          </p:nvPr>
        </p:nvGraphicFramePr>
        <p:xfrm>
          <a:off x="785786" y="2428868"/>
          <a:ext cx="7145582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0953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Титовского сельского поселения Миллеровского района в 2022 году </a:t>
            </a:r>
            <a:r>
              <a:rPr 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7870,2</a:t>
            </a: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1400495105"/>
              </p:ext>
            </p:extLst>
          </p:nvPr>
        </p:nvGraphicFramePr>
        <p:xfrm>
          <a:off x="0" y="1428736"/>
          <a:ext cx="8985696" cy="5037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5958" name="Rectangle 6"/>
          <p:cNvSpPr>
            <a:spLocks noChangeArrowheads="1"/>
          </p:cNvSpPr>
          <p:nvPr/>
        </p:nvSpPr>
        <p:spPr bwMode="auto">
          <a:xfrm rot="10800000" flipV="1">
            <a:off x="214282" y="4929198"/>
            <a:ext cx="417646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Социальная  сфера  – </a:t>
            </a:r>
          </a:p>
          <a:p>
            <a:pPr algn="ctr">
              <a:defRPr/>
            </a:pP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1440,7 </a:t>
            </a: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тыс. рублей </a:t>
            </a: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или </a:t>
            </a: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18,3%</a:t>
            </a:r>
            <a:endParaRPr lang="ru-RU" sz="19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105273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тыс. рублей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12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852"/>
            <a:ext cx="9144000" cy="412908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476673"/>
            <a:ext cx="8858280" cy="8806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Титовского сельского поселения Миллеровского района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социальную сферу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2022 году – 1416,2 тыс.рублей 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(* после принятия областного бюджета на 2022 -2024 годы, расходы на социальную сферу в 2022 году будут уточнены)</a:t>
            </a:r>
            <a:endPara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2088" y="1412776"/>
            <a:ext cx="1512000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Пенсионное обеспечение</a:t>
            </a:r>
          </a:p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(5,1%)</a:t>
            </a:r>
            <a:endParaRPr lang="ru-RU" sz="1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00760" y="2714620"/>
            <a:ext cx="1512168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(0,6%)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57356" y="2714620"/>
            <a:ext cx="1584176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94,3%)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2714612" y="2276872"/>
            <a:ext cx="4000528" cy="432048"/>
            <a:chOff x="971600" y="2276872"/>
            <a:chExt cx="7200800" cy="432048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971600" y="2492896"/>
              <a:ext cx="72008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9716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45720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63722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4572000" y="2276872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81724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31" name="Рисунок 30" descr="600x400x17723_720.jpg.pagespeed.ic.c44h0-ZoK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4365104"/>
            <a:ext cx="2132856" cy="1421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Рисунок 31" descr="FZ2A24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3933056"/>
            <a:ext cx="1689084" cy="1126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Рисунок 32" descr="ori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5229200"/>
            <a:ext cx="2037318" cy="127332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4" name="TextBox 33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="" xmlns:p14="http://schemas.microsoft.com/office/powerpoint/2010/main" val="518918059"/>
              </p:ext>
            </p:extLst>
          </p:nvPr>
        </p:nvGraphicFramePr>
        <p:xfrm>
          <a:off x="-1000164" y="3857628"/>
          <a:ext cx="7776864" cy="3090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Структура расходов</a:t>
            </a:r>
            <a:b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</a:b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по разделу </a:t>
            </a:r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«Культура, кинематография</a:t>
            </a: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» на 2022 год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2667442005"/>
              </p:ext>
            </p:extLst>
          </p:nvPr>
        </p:nvGraphicFramePr>
        <p:xfrm>
          <a:off x="1115616" y="1412776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395536" y="620688"/>
            <a:ext cx="8496944" cy="648072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Расходы по разделу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«Жилищно-коммунальное хозяйство»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в 2022 году </a:t>
            </a:r>
            <a:r>
              <a:rPr lang="ru-RU" sz="2200" b="1" dirty="0" smtClean="0">
                <a:solidFill>
                  <a:schemeClr val="tx2"/>
                </a:solidFill>
                <a:latin typeface="+mj-lt"/>
                <a:ea typeface="+mj-ea"/>
                <a:cs typeface="Times New Roman" pitchFamily="18" charset="0"/>
              </a:rPr>
              <a:t>656,1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тыс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. рублей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877256" y="1124744"/>
            <a:ext cx="1502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млн. рублей</a:t>
            </a:r>
            <a:endParaRPr lang="ru-RU" dirty="0">
              <a:latin typeface="+mn-lt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pic>
        <p:nvPicPr>
          <p:cNvPr id="17" name="Picture 2" descr="https://im0-tub-ru.yandex.net/i?id=d556d8d100678763d04ec3c541c3d56a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2714620"/>
            <a:ext cx="3214710" cy="33575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5214942" y="1500174"/>
            <a:ext cx="3429024" cy="857256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Организация и содержание мест захоронения </a:t>
            </a:r>
            <a:r>
              <a:rPr lang="ru-RU" sz="1400" dirty="0" smtClean="0">
                <a:solidFill>
                  <a:schemeClr val="tx1"/>
                </a:solidFill>
              </a:rPr>
              <a:t>-19,4 </a:t>
            </a:r>
            <a:r>
              <a:rPr lang="ru-RU" sz="1400" dirty="0" smtClean="0">
                <a:solidFill>
                  <a:schemeClr val="tx1"/>
                </a:solidFill>
              </a:rPr>
              <a:t>тыс.руб.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Переданные полномочия по похоронному делу -8,6 тыс. руб.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85720" y="1500174"/>
            <a:ext cx="4500594" cy="785818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Расходы на уличное освещение (лимит электроэнергии, ремонт и содержание сетей уличного освещения)  -  </a:t>
            </a:r>
            <a:r>
              <a:rPr lang="ru-RU" sz="1400" dirty="0" smtClean="0">
                <a:solidFill>
                  <a:schemeClr val="tx1"/>
                </a:solidFill>
              </a:rPr>
              <a:t>636,7 </a:t>
            </a:r>
            <a:r>
              <a:rPr lang="ru-RU" sz="1400" dirty="0" smtClean="0">
                <a:solidFill>
                  <a:schemeClr val="tx1"/>
                </a:solidFill>
              </a:rPr>
              <a:t>тыс.руб.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26" name="Рисунок 25" descr="кла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2786058"/>
            <a:ext cx="3643338" cy="321471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692696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35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Указ Президента Российской Федерации от 07.05.2018 г. №204 «О национальных целях и стратегических задачах развития Российской Федерации на период до 2024 года» 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00192" y="692696"/>
            <a:ext cx="2304256" cy="288032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350" b="1" dirty="0" smtClean="0">
                <a:solidFill>
                  <a:srgbClr val="FF0000"/>
                </a:solidFill>
                <a:cs typeface="Arial" pitchFamily="34" charset="0"/>
              </a:rPr>
              <a:t>Основные направления бюджетной и налоговой политики Титовского сельского поселения</a:t>
            </a:r>
          </a:p>
          <a:p>
            <a:pPr lvl="0" algn="ctr"/>
            <a:r>
              <a:rPr lang="ru-RU" sz="1350" b="1" dirty="0" smtClean="0">
                <a:solidFill>
                  <a:srgbClr val="FF0000"/>
                </a:solidFill>
                <a:cs typeface="Arial" pitchFamily="34" charset="0"/>
              </a:rPr>
              <a:t>на 2022-2024 годы </a:t>
            </a:r>
          </a:p>
          <a:p>
            <a:pPr lvl="0" algn="ctr"/>
            <a:r>
              <a:rPr lang="ru-RU" sz="1350" b="1" dirty="0" smtClean="0">
                <a:solidFill>
                  <a:srgbClr val="FF0000"/>
                </a:solidFill>
                <a:cs typeface="Arial" pitchFamily="34" charset="0"/>
              </a:rPr>
              <a:t>(Постановление АТСП от 25.10.20221 №88)</a:t>
            </a:r>
            <a:endParaRPr lang="ru-RU" sz="1350" dirty="0" smtClean="0">
              <a:solidFill>
                <a:srgbClr val="FF0000"/>
              </a:solidFill>
              <a:cs typeface="Arial" pitchFamily="34" charset="0"/>
            </a:endParaRP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717032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b="1" i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500" b="1" i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5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Титовского сельского поселения</a:t>
            </a:r>
            <a:endParaRPr lang="ru-RU" sz="15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84168" y="3717032"/>
            <a:ext cx="2520280" cy="2880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 областного закона «Об областном бюджете на 2022 год и на плановый период 2023 и 2024 годов»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2924944"/>
            <a:ext cx="9036496" cy="1932816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проекта бюджета Титовского сельского поселения Миллеровского района на 2022 год и </a:t>
            </a:r>
          </a:p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на плановый период 2023 и 2024 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Мои документы\Для слайдов\iHND0LHY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4528857"/>
            <a:ext cx="2952328" cy="2088232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4099" name="Picture 3" descr="D:\Мои документы\Для слайдов\ру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452" y="5643577"/>
            <a:ext cx="2983189" cy="973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539552" y="476672"/>
            <a:ext cx="8229600" cy="1143000"/>
          </a:xfrm>
          <a:prstGeom prst="rect">
            <a:avLst/>
          </a:prstGeom>
        </p:spPr>
        <p:txBody>
          <a:bodyPr vert="horz" anchor="ctr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Структура </a:t>
            </a:r>
            <a:r>
              <a:rPr lang="ru-RU" sz="28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межбюджетных трансфертов </a:t>
            </a:r>
            <a:r>
              <a:rPr lang="ru-RU" sz="2800" b="1" dirty="0" smtClean="0">
                <a:solidFill>
                  <a:srgbClr val="FB99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из областного бюджета и бюджета Миллеровского района </a:t>
            </a: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на 2022 год</a:t>
            </a:r>
            <a:endParaRPr lang="ru-RU" sz="28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7789" y="3223135"/>
            <a:ext cx="2736304" cy="1440160"/>
          </a:xfrm>
          <a:prstGeom prst="roundRect">
            <a:avLst/>
          </a:prstGeom>
          <a:solidFill>
            <a:srgbClr val="00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Дотации </a:t>
            </a:r>
          </a:p>
          <a:p>
            <a:pPr algn="ctr"/>
            <a:r>
              <a:rPr lang="ru-RU" sz="1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98,4%)</a:t>
            </a:r>
            <a:endParaRPr lang="ru-RU" sz="17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5982,9</a:t>
            </a:r>
            <a:endParaRPr lang="ru-RU" sz="20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072066" y="4429132"/>
            <a:ext cx="3214709" cy="1143008"/>
          </a:xfrm>
          <a:prstGeom prst="roundRect">
            <a:avLst>
              <a:gd name="adj" fmla="val 16667"/>
            </a:avLst>
          </a:prstGeom>
          <a:solidFill>
            <a:srgbClr val="CC706E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Субвенции</a:t>
            </a:r>
          </a:p>
          <a:p>
            <a:pPr algn="ctr"/>
            <a:r>
              <a:rPr lang="ru-RU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1,6%</a:t>
            </a:r>
            <a:r>
              <a:rPr lang="en-US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7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96,9</a:t>
            </a:r>
            <a:endParaRPr lang="ru-RU" sz="2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92695" y="1512055"/>
            <a:ext cx="460851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Межбюджетные трансферты </a:t>
            </a:r>
          </a:p>
          <a:p>
            <a:pPr algn="ctr"/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6079,8 </a:t>
            </a:r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(2 направления)</a:t>
            </a: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4098" name="AutoShape 2" descr="https://sevastopol.gov.ru/files/iblock/a06/company_socialcare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2" name="Группа 24"/>
          <p:cNvGrpSpPr/>
          <p:nvPr/>
        </p:nvGrpSpPr>
        <p:grpSpPr>
          <a:xfrm rot="16957146" flipV="1">
            <a:off x="4471799" y="1936931"/>
            <a:ext cx="1920484" cy="2931834"/>
            <a:chOff x="6833489" y="5430501"/>
            <a:chExt cx="1441888" cy="720080"/>
          </a:xfrm>
        </p:grpSpPr>
        <p:sp>
          <p:nvSpPr>
            <p:cNvPr id="20" name="Стрелка вниз 19"/>
            <p:cNvSpPr/>
            <p:nvPr/>
          </p:nvSpPr>
          <p:spPr>
            <a:xfrm rot="7780220">
              <a:off x="7194393" y="5069597"/>
              <a:ext cx="720080" cy="1441888"/>
            </a:xfrm>
            <a:prstGeom prst="downArrow">
              <a:avLst/>
            </a:prstGeom>
            <a:solidFill>
              <a:srgbClr val="99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 rot="2376570">
              <a:off x="6878511" y="5720761"/>
              <a:ext cx="1298457" cy="144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rgbClr val="CCFF33"/>
                  </a:solidFill>
                  <a:latin typeface="Georgia" pitchFamily="18" charset="0"/>
                </a:rPr>
                <a:t>2 субвенции</a:t>
              </a:r>
              <a:endParaRPr lang="ru-RU" sz="1400" b="1" dirty="0">
                <a:solidFill>
                  <a:srgbClr val="CCFF33"/>
                </a:solidFill>
                <a:latin typeface="Georgia" pitchFamily="18" charset="0"/>
              </a:endParaRPr>
            </a:p>
          </p:txBody>
        </p:sp>
      </p:grpSp>
      <p:grpSp>
        <p:nvGrpSpPr>
          <p:cNvPr id="4" name="Группа 29"/>
          <p:cNvGrpSpPr/>
          <p:nvPr/>
        </p:nvGrpSpPr>
        <p:grpSpPr>
          <a:xfrm rot="485649">
            <a:off x="910487" y="2272233"/>
            <a:ext cx="1530908" cy="701809"/>
            <a:chOff x="3304842" y="5023152"/>
            <a:chExt cx="1269899" cy="701809"/>
          </a:xfrm>
        </p:grpSpPr>
        <p:sp>
          <p:nvSpPr>
            <p:cNvPr id="52" name="Стрелка вправо 51"/>
            <p:cNvSpPr/>
            <p:nvPr/>
          </p:nvSpPr>
          <p:spPr>
            <a:xfrm rot="8569349" flipV="1">
              <a:off x="3305381" y="5023152"/>
              <a:ext cx="1238364" cy="70180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9369349">
              <a:off x="3304842" y="5134437"/>
              <a:ext cx="12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1 дотация</a:t>
              </a:r>
              <a:endParaRPr lang="ru-RU" dirty="0">
                <a:latin typeface="Georgia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880056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Титовского сельского поселения Миллеровского района, формируемые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Титовского сельского поселения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непрограмные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расходы 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528" y="1643051"/>
          <a:ext cx="8568952" cy="470139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80520"/>
                <a:gridCol w="1296144"/>
                <a:gridCol w="1296144"/>
                <a:gridCol w="1296144"/>
              </a:tblGrid>
              <a:tr h="394775"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2022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2023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2024 год</a:t>
                      </a:r>
                    </a:p>
                  </a:txBody>
                  <a:tcPr/>
                </a:tc>
              </a:tr>
              <a:tr h="681393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Управление муниципальными финансами и создание условий для эффективного управления финансами Титовского сельского поселения</a:t>
                      </a:r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1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5620,9</a:t>
                      </a:r>
                      <a:endParaRPr lang="ru-RU" sz="100" b="1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3527,3</a:t>
                      </a:r>
                      <a:endParaRPr lang="ru-RU" sz="1400" b="1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3662,8</a:t>
                      </a:r>
                      <a:endParaRPr lang="ru-RU" sz="1400" b="1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6709">
                <a:tc>
                  <a:txBody>
                    <a:bodyPr/>
                    <a:lstStyle/>
                    <a:p>
                      <a:pPr algn="just"/>
                      <a:r>
                        <a:rPr lang="ru-RU" sz="1200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Защита населения и территории от чрезвычайных ситуаций, обеспечение пожарной безопасности и безопасности людей на водных объектах</a:t>
                      </a:r>
                      <a:r>
                        <a:rPr lang="ru-RU" sz="1200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19,4</a:t>
                      </a:r>
                      <a:endParaRPr lang="ru-RU" sz="100" b="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0" b="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34,7</a:t>
                      </a:r>
                      <a:endParaRPr lang="ru-RU" sz="100" b="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6709">
                <a:tc>
                  <a:txBody>
                    <a:bodyPr/>
                    <a:lstStyle/>
                    <a:p>
                      <a:pPr algn="just"/>
                      <a:r>
                        <a:rPr lang="ru-RU" sz="1200" b="0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Обеспечение качественными жилищно-коммунальными услугами населения Титовского сельского поселения</a:t>
                      </a:r>
                      <a:r>
                        <a:rPr lang="ru-RU" sz="1200" b="0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0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661,1</a:t>
                      </a:r>
                      <a:endParaRPr lang="ru-RU" sz="100" b="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150,0</a:t>
                      </a:r>
                      <a:endParaRPr lang="ru-RU" sz="100" b="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0" b="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2026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Информационное общество</a:t>
                      </a:r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1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17,4</a:t>
                      </a:r>
                      <a:endParaRPr lang="ru-RU" sz="1400" b="1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1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1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6709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Обеспечение общественного порядка и противодействие преступности</a:t>
                      </a:r>
                      <a:r>
                        <a:rPr lang="ru-RU" sz="1200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1,2</a:t>
                      </a:r>
                      <a:endParaRPr lang="ru-RU" sz="1400" b="0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0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0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2026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Развитие культуры</a:t>
                      </a:r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1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1354,1</a:t>
                      </a:r>
                      <a:endParaRPr lang="ru-RU" sz="1400" b="1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2266,1</a:t>
                      </a:r>
                      <a:endParaRPr lang="ru-RU" sz="100" b="1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1708,2</a:t>
                      </a:r>
                      <a:endParaRPr lang="ru-RU" sz="100" b="1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2026"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Социальная поддержка граждан</a:t>
                      </a:r>
                      <a:r>
                        <a:rPr lang="ru-RU" sz="1200" b="0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0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78,6</a:t>
                      </a:r>
                      <a:endParaRPr lang="ru-RU" sz="100" b="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72,6</a:t>
                      </a:r>
                      <a:endParaRPr lang="ru-RU" sz="100" b="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latin typeface="+mn-lt"/>
                          <a:ea typeface="Times New Roman"/>
                          <a:cs typeface="Times New Roman"/>
                        </a:rPr>
                        <a:t>72,6</a:t>
                      </a:r>
                      <a:endParaRPr lang="ru-RU" sz="1400" b="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6709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Обеспечение доступным и комфортным жильем населения</a:t>
                      </a:r>
                      <a:r>
                        <a:rPr lang="ru-RU" sz="1200" b="1" i="1" baseline="0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1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1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1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473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/>
                          <a:latin typeface="Georgia (Основной текст)"/>
                        </a:rPr>
                        <a:t>Всего по Программам</a:t>
                      </a:r>
                      <a:endParaRPr lang="ru-RU" sz="1200" b="1" i="1" dirty="0">
                        <a:solidFill>
                          <a:srgbClr val="FF0000"/>
                        </a:solidFill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/>
                          <a:latin typeface="Georgia (Основной текст)"/>
                        </a:rPr>
                        <a:t>7752,7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/>
                          <a:latin typeface="Georgia (Основной текст)"/>
                        </a:rPr>
                        <a:t>6016,0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/>
                          <a:latin typeface="Georgia (Основной текст)"/>
                        </a:rPr>
                        <a:t>5478,3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</a:tr>
              <a:tr h="324473">
                <a:tc>
                  <a:txBody>
                    <a:bodyPr/>
                    <a:lstStyle/>
                    <a:p>
                      <a:r>
                        <a:rPr lang="ru-RU" sz="1200" b="1" i="1" dirty="0" err="1" smtClean="0">
                          <a:effectLst/>
                          <a:latin typeface="Georgia (Основной текст)"/>
                        </a:rPr>
                        <a:t>Непрограммные</a:t>
                      </a:r>
                      <a:r>
                        <a:rPr lang="ru-RU" sz="1200" b="1" i="1" baseline="0" dirty="0" smtClean="0">
                          <a:effectLst/>
                          <a:latin typeface="Georgia (Основной текст)"/>
                        </a:rPr>
                        <a:t> расходы</a:t>
                      </a:r>
                      <a:endParaRPr lang="ru-RU" sz="1200" b="1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117,5</a:t>
                      </a:r>
                      <a:endParaRPr lang="ru-RU" sz="100" b="1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276,0</a:t>
                      </a:r>
                      <a:endParaRPr lang="ru-RU" sz="100" b="1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415,2</a:t>
                      </a:r>
                      <a:endParaRPr lang="ru-RU" sz="100" b="1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43834" y="1357298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/>
          </a:bodyPr>
          <a:lstStyle/>
          <a:p>
            <a:pPr algn="ctr"/>
            <a:r>
              <a:rPr lang="ru-RU" sz="2700" b="1" kern="0" dirty="0" smtClean="0">
                <a:solidFill>
                  <a:srgbClr val="EAA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Структура расходов </a:t>
            </a:r>
            <a:r>
              <a:rPr lang="ru-RU" sz="27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по муниципальным программам 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Титовского сельского поселения в 2022 году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2667442005"/>
              </p:ext>
            </p:extLst>
          </p:nvPr>
        </p:nvGraphicFramePr>
        <p:xfrm>
          <a:off x="357158" y="1500174"/>
          <a:ext cx="8786842" cy="5357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53D2FF"/>
                </a:solidFill>
                <a:latin typeface="Times New Roman" pitchFamily="18" charset="0"/>
                <a:cs typeface="Times New Roman" pitchFamily="18" charset="0"/>
              </a:rPr>
              <a:t>составления проекта</a:t>
            </a:r>
          </a:p>
          <a:p>
            <a:pPr algn="ctr"/>
            <a:r>
              <a:rPr lang="ru-RU" b="1" dirty="0" smtClean="0">
                <a:solidFill>
                  <a:srgbClr val="53D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бюджета Титовского сельского поселения Миллеровского района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2022 год и на плановый период 2023 и 2024 годов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252536" y="1484784"/>
            <a:ext cx="8424936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204864"/>
            <a:ext cx="7380312" cy="795508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539552" y="2132856"/>
            <a:ext cx="684076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Уточнение объема безвозмездных поступлений, с учетом  проекта областного закона «Об областном бюджете на 2022 год и на плановый период 2023 и 2024 годов» во 2 –м чтении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0" y="3284984"/>
            <a:ext cx="7704856" cy="432048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467544" y="3212976"/>
            <a:ext cx="70567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Расходы сформированы на основе вновь принятых муниципальных программ Титовского сельского поселения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0" y="3861048"/>
            <a:ext cx="8316416" cy="72008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467544" y="3861048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Обеспечение реализации Указа Президента Российской Федерации от 07.05.2018 №204 «О национальных целях и стратегических задачах развития Российской Федерации на период до 2024 года»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9552" y="1484784"/>
            <a:ext cx="69847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Доходы бюджета сформированы с учетом изменений, внесенных в бюджетное и налоговое законодательство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467544" y="4725144"/>
            <a:ext cx="7776864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9" y="1268759"/>
            <a:ext cx="1152128" cy="864097"/>
          </a:xfrm>
          <a:prstGeom prst="rect">
            <a:avLst/>
          </a:prstGeom>
        </p:spPr>
      </p:pic>
      <p:pic>
        <p:nvPicPr>
          <p:cNvPr id="46" name="Рисунок 45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1988840"/>
            <a:ext cx="1368151" cy="1152128"/>
          </a:xfrm>
          <a:prstGeom prst="rect">
            <a:avLst/>
          </a:prstGeom>
        </p:spPr>
      </p:pic>
      <p:pic>
        <p:nvPicPr>
          <p:cNvPr id="47" name="Рисунок 46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52320" y="3140968"/>
            <a:ext cx="936104" cy="576064"/>
          </a:xfrm>
          <a:prstGeom prst="rect">
            <a:avLst/>
          </a:prstGeom>
        </p:spPr>
      </p:pic>
      <p:pic>
        <p:nvPicPr>
          <p:cNvPr id="48" name="Рисунок 47" descr="37816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19865" y="3645024"/>
            <a:ext cx="1224135" cy="936104"/>
          </a:xfrm>
          <a:prstGeom prst="rect">
            <a:avLst/>
          </a:prstGeom>
        </p:spPr>
      </p:pic>
      <p:pic>
        <p:nvPicPr>
          <p:cNvPr id="49" name="Рисунок 48" descr="37816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4509120"/>
            <a:ext cx="1259632" cy="12241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67544" y="4725144"/>
            <a:ext cx="7344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в соответствии с Планом мероприятий по росту доходного потенциала Титовского сельского поселения, Плана мероприятий по оптимизации расходов Титовского сельского поселения и сокращению муниципального долга Титовского сельского поселения до 2024 года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gray">
          <a:xfrm>
            <a:off x="395536" y="5877272"/>
            <a:ext cx="7776864" cy="69269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7544" y="5877272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37816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19865" y="5661248"/>
            <a:ext cx="1224135" cy="93610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Титовского сельского поселения на 2022-2024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1357298"/>
            <a:ext cx="6480720" cy="107157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Утверждены постановлением Администрации Титовского сельского поселения </a:t>
            </a:r>
          </a:p>
          <a:p>
            <a:pPr algn="ctr"/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От 25.10.2021 №88</a:t>
            </a:r>
            <a:endParaRPr lang="ru-RU" sz="2400" b="1" dirty="0">
              <a:solidFill>
                <a:srgbClr val="99FF66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2428868"/>
            <a:ext cx="2820852" cy="1928826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Стратегия социально-экономического развития Титовского сельского поселения на период до 2030 года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60032" y="2420888"/>
            <a:ext cx="3960440" cy="201622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Сбалансированность консолидированного бюджета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FF00"/>
                </a:solidFill>
              </a:rPr>
              <a:t>Устойчивость бюджетной системы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059832" y="2780928"/>
            <a:ext cx="1872208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B0F0"/>
                </a:solidFill>
              </a:rPr>
              <a:t>Создание условий для проведения эффективной бюджетной политики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Повышение качества организации бюджетного процесса на муниципальном уровне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552" y="450912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Титовского сельского поселения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xmlns="" val="2251347976"/>
              </p:ext>
            </p:extLst>
          </p:nvPr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-108520" y="620688"/>
            <a:ext cx="9144000" cy="10895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Титовского сельского поселения </a:t>
            </a:r>
          </a:p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Миллеровского района </a:t>
            </a:r>
            <a:endParaRPr lang="ru-RU" sz="216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1988840"/>
            <a:ext cx="675694" cy="450181"/>
          </a:xfrm>
          <a:prstGeom prst="rect">
            <a:avLst/>
          </a:prstGeom>
        </p:spPr>
      </p:pic>
      <p:pic>
        <p:nvPicPr>
          <p:cNvPr id="11" name="Рисунок 10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653136"/>
            <a:ext cx="675694" cy="45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Титовского сельского поселения Миллеровского района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2022-2024 годы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357158" y="1571611"/>
          <a:ext cx="8499823" cy="4734499"/>
        </p:xfrm>
        <a:graphic>
          <a:graphicData uri="http://schemas.openxmlformats.org/drawingml/2006/table">
            <a:tbl>
              <a:tblPr/>
              <a:tblGrid>
                <a:gridCol w="2556856"/>
                <a:gridCol w="2004024"/>
                <a:gridCol w="1776298"/>
                <a:gridCol w="2162645"/>
              </a:tblGrid>
              <a:tr h="362884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 бюджета</a:t>
                      </a:r>
                      <a:endParaRPr kumimoji="0" lang="ru-RU" sz="24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9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326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7870,2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6292,0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5893,5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1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8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1790,4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1822,3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1857,4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7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6079,8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4469,7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4036,1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дотация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5982,9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4369,8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3932,8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96,9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99,9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103,3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8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3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7870,2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6292,0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5893,5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3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baseline="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72396" y="1357298"/>
            <a:ext cx="1248077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Титовского сельского поселения Миллеровского района </a:t>
            </a: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2022 год</a:t>
            </a:r>
          </a:p>
        </p:txBody>
      </p:sp>
      <p:graphicFrame>
        <p:nvGraphicFramePr>
          <p:cNvPr id="14" name="Схема 13"/>
          <p:cNvGraphicFramePr/>
          <p:nvPr/>
        </p:nvGraphicFramePr>
        <p:xfrm>
          <a:off x="285720" y="178592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sz="1700" b="1" dirty="0" smtClean="0">
                <a:latin typeface="Arial" pitchFamily="34" charset="0"/>
                <a:cs typeface="Arial" pitchFamily="34" charset="0"/>
              </a:rPr>
              <a:t>7870,2</a:t>
            </a:r>
            <a:endParaRPr lang="ru-RU" sz="1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7332,7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рублей</a:t>
            </a:r>
          </a:p>
          <a:p>
            <a:endParaRPr lang="ru-RU" sz="1050" b="1" dirty="0">
              <a:solidFill>
                <a:prstClr val="black"/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30746344-savings-finances-economy-and-home-concept-close-up-of-man--Stock-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620688"/>
            <a:ext cx="3384376" cy="199134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Динамика доходов 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Титовского сельского поселения Миллеровского 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района на 2022 год</a:t>
            </a:r>
            <a:endParaRPr lang="ru-RU" sz="1800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611560" y="1916832"/>
            <a:ext cx="125978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2686330911"/>
              </p:ext>
            </p:extLst>
          </p:nvPr>
        </p:nvGraphicFramePr>
        <p:xfrm>
          <a:off x="-285784" y="1500174"/>
          <a:ext cx="9148084" cy="5025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928794" y="307181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14113,9</a:t>
            </a:r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857752" y="3143248"/>
            <a:ext cx="889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7870,2</a:t>
            </a:r>
            <a:endParaRPr lang="ru-RU" b="1" dirty="0" smtClean="0"/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22676</TotalTime>
  <Words>1365</Words>
  <Application>Microsoft Office PowerPoint</Application>
  <PresentationFormat>Экран (4:3)</PresentationFormat>
  <Paragraphs>342</Paragraphs>
  <Slides>22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10195094</vt:lpstr>
      <vt:lpstr>Городская</vt:lpstr>
      <vt:lpstr>3_Городская</vt:lpstr>
      <vt:lpstr>4_Городская</vt:lpstr>
      <vt:lpstr>19_Городская</vt:lpstr>
      <vt:lpstr>Администрация Титовского сельского поселения </vt:lpstr>
      <vt:lpstr>Слайд 2</vt:lpstr>
      <vt:lpstr>Слайд 3</vt:lpstr>
      <vt:lpstr>Основные направления бюджетной и налоговой политики Титовского сельского поселения на 2022-2024 годы  </vt:lpstr>
      <vt:lpstr>Основные приоритеты Титовского сельского поселения </vt:lpstr>
      <vt:lpstr>Слайд 6</vt:lpstr>
      <vt:lpstr>Основные характеристики  бюджета Титовского сельского поселения Миллеровского района  на 2022-2024 годы</vt:lpstr>
      <vt:lpstr>Основные параметры бюджета Титовского сельского поселения Миллеровского района на 2022 год</vt:lpstr>
      <vt:lpstr>Динамика доходов бюджета Титовского сельского поселения Миллеровского района на 2022 год</vt:lpstr>
      <vt:lpstr>Собственные доходы  бюджета Титовского сельского поселения Миллеровского района</vt:lpstr>
      <vt:lpstr>Слайд 11</vt:lpstr>
      <vt:lpstr>Динамика поступлений  налога на доходы физических лиц  в бюджет Титовского сельского поселения Миллеровского района</vt:lpstr>
      <vt:lpstr>Безвозмездные поступления из областного бюджета</vt:lpstr>
      <vt:lpstr>Слайд 14</vt:lpstr>
      <vt:lpstr>Динамика расходов  бюджета Титовского сельского поселения Миллеровского района</vt:lpstr>
      <vt:lpstr>Расходы бюджета Титовского сельского поселения Миллеровского района в 2022 году 7870,2</vt:lpstr>
      <vt:lpstr>Расходы бюджета Титовского сельского поселения Миллеровского района на социальную сферу в 2022 году – 1416,2 тыс.рублей (* после принятия областного бюджета на 2022 -2024 годы, расходы на социальную сферу в 2022 году будут уточнены)</vt:lpstr>
      <vt:lpstr>Структура расходов по разделу «Культура, кинематография» на 2022 год           </vt:lpstr>
      <vt:lpstr>Слайд 19</vt:lpstr>
      <vt:lpstr>Слайд 20</vt:lpstr>
      <vt:lpstr>Расходы бюджета Титовского сельского поселения Миллеровского района, формируемые в рамках муниципальных программ Титовского сельского поселения, и непрограмные расходы </vt:lpstr>
      <vt:lpstr>Структура расходов по муниципальным программам Титовского сельского поселения в 2022 году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Пользователь</cp:lastModifiedBy>
  <cp:revision>2362</cp:revision>
  <dcterms:created xsi:type="dcterms:W3CDTF">2011-10-21T12:19:44Z</dcterms:created>
  <dcterms:modified xsi:type="dcterms:W3CDTF">2022-01-19T17:21:33Z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