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201" r:id="rId14"/>
    <p:sldId id="1423" r:id="rId15"/>
    <p:sldId id="1572" r:id="rId16"/>
    <p:sldId id="1368" r:id="rId17"/>
    <p:sldId id="1592" r:id="rId18"/>
    <p:sldId id="1593" r:id="rId19"/>
    <p:sldId id="1502" r:id="rId20"/>
    <p:sldId id="1594" r:id="rId21"/>
    <p:sldId id="1595" r:id="rId22"/>
    <p:sldId id="1597" r:id="rId23"/>
    <p:sldId id="1600" r:id="rId24"/>
    <p:sldId id="1601" r:id="rId25"/>
    <p:sldId id="1608" r:id="rId26"/>
    <p:sldId id="1500" r:id="rId27"/>
    <p:sldId id="1575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66"/>
    <a:srgbClr val="53D2FF"/>
    <a:srgbClr val="EAA0A0"/>
    <a:srgbClr val="1FD15A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5507" autoAdjust="0"/>
  </p:normalViewPr>
  <p:slideViewPr>
    <p:cSldViewPr>
      <p:cViewPr>
        <p:scale>
          <a:sx n="100" d="100"/>
          <a:sy n="100" d="100"/>
        </p:scale>
        <p:origin x="-756" y="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653"/>
          <c:w val="0.83528284203826897"/>
          <c:h val="0.73531463511920003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dLbl>
              <c:idx val="0"/>
              <c:layout>
                <c:manualLayout>
                  <c:x val="-4.7744424251779549E-2"/>
                  <c:y val="2.7293421039058401E-3"/>
                </c:manualLayout>
              </c:layout>
              <c:showVal val="1"/>
            </c:dLbl>
            <c:dLbl>
              <c:idx val="1"/>
              <c:layout>
                <c:manualLayout>
                  <c:x val="4.327791480707887E-2"/>
                  <c:y val="-5.458698619506794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1587,2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1730.2</c:v>
                </c:pt>
                <c:pt idx="1">
                  <c:v>1596.3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Титовского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8589.4</c:v>
                </c:pt>
                <c:pt idx="1">
                  <c:v>7726</c:v>
                </c:pt>
              </c:numCache>
            </c:numRef>
          </c:val>
        </c:ser>
        <c:shape val="box"/>
        <c:axId val="116017408"/>
        <c:axId val="116031488"/>
        <c:axId val="0"/>
      </c:bar3DChart>
      <c:catAx>
        <c:axId val="116017408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6031488"/>
        <c:crosses val="autoZero"/>
        <c:auto val="1"/>
        <c:lblAlgn val="ctr"/>
        <c:lblOffset val="100"/>
        <c:tickLblSkip val="1"/>
        <c:tickMarkSkip val="1"/>
      </c:catAx>
      <c:valAx>
        <c:axId val="116031488"/>
        <c:scaling>
          <c:orientation val="minMax"/>
          <c:max val="10000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6017408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5755133686599501E-2"/>
          <c:y val="0.86988663900468577"/>
          <c:w val="0.92255606708014148"/>
          <c:h val="0.11988903827440246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425"/>
          <c:h val="0.750003258432831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5.4232751303247215E-3"/>
                  <c:y val="-4.8831295465791381E-2"/>
                </c:manualLayout>
              </c:layout>
              <c:showVal val="1"/>
            </c:dLbl>
            <c:dLbl>
              <c:idx val="1"/>
              <c:layout>
                <c:manualLayout>
                  <c:x val="-1.564225369859722E-2"/>
                  <c:y val="-3.577229992812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631,</a:t>
                    </a:r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4248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 Проект 2019 год</c:v>
                </c:pt>
                <c:pt idx="1">
                  <c:v> Проект 2020 год</c:v>
                </c:pt>
                <c:pt idx="2">
                  <c:v> Проект 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1587.2</c:v>
                </c:pt>
                <c:pt idx="1">
                  <c:v>1631.6</c:v>
                </c:pt>
                <c:pt idx="2">
                  <c:v>1703.4</c:v>
                </c:pt>
              </c:numCache>
            </c:numRef>
          </c:val>
        </c:ser>
        <c:shape val="box"/>
        <c:axId val="119950336"/>
        <c:axId val="170994688"/>
        <c:axId val="0"/>
      </c:bar3DChart>
      <c:catAx>
        <c:axId val="119950336"/>
        <c:scaling>
          <c:orientation val="minMax"/>
        </c:scaling>
        <c:axPos val="b"/>
        <c:numFmt formatCode="General" sourceLinked="1"/>
        <c:tickLblPos val="nextTo"/>
        <c:crossAx val="170994688"/>
        <c:crosses val="autoZero"/>
        <c:auto val="1"/>
        <c:lblAlgn val="ctr"/>
        <c:lblOffset val="100"/>
      </c:catAx>
      <c:valAx>
        <c:axId val="170994688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19950336"/>
        <c:crosses val="autoZero"/>
        <c:crossBetween val="between"/>
        <c:majorUnit val="5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6996266287872793E-3"/>
          <c:y val="0"/>
          <c:w val="0.990576168396691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7.4663455052613417E-2"/>
                  <c:y val="5.7546544747846123E-2"/>
                </c:manualLayout>
              </c:layout>
              <c:showPercent val="1"/>
            </c:dLbl>
            <c:dLbl>
              <c:idx val="1"/>
              <c:layout>
                <c:manualLayout>
                  <c:x val="5.9479750265843484E-2"/>
                  <c:y val="0.23544928180282818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2.3505324805180378E-2"/>
                  <c:y val="-4.3062848089342728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737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895E-2"/>
                  <c:y val="-0.13475768774229868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341.2</c:v>
                </c:pt>
                <c:pt idx="1">
                  <c:v>986.7</c:v>
                </c:pt>
                <c:pt idx="2">
                  <c:v>28.1</c:v>
                </c:pt>
                <c:pt idx="3">
                  <c:v>10.9</c:v>
                </c:pt>
                <c:pt idx="4">
                  <c:v>13.4</c:v>
                </c:pt>
                <c:pt idx="5">
                  <c:v>196.8</c:v>
                </c:pt>
                <c:pt idx="6">
                  <c:v>10.1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97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План 2018 год</c:v>
                </c:pt>
                <c:pt idx="1">
                  <c:v>Проект 2019 год</c:v>
                </c:pt>
                <c:pt idx="2">
                  <c:v>Проект 2020 год</c:v>
                </c:pt>
                <c:pt idx="3">
                  <c:v>Проект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287.3</c:v>
                </c:pt>
                <c:pt idx="1">
                  <c:v>341.2</c:v>
                </c:pt>
                <c:pt idx="2">
                  <c:v>361.7</c:v>
                </c:pt>
                <c:pt idx="3">
                  <c:v>379.8</c:v>
                </c:pt>
              </c:numCache>
            </c:numRef>
          </c:val>
        </c:ser>
        <c:axId val="119851648"/>
        <c:axId val="119850112"/>
      </c:barChart>
      <c:valAx>
        <c:axId val="119850112"/>
        <c:scaling>
          <c:orientation val="minMax"/>
        </c:scaling>
        <c:delete val="1"/>
        <c:axPos val="b"/>
        <c:numFmt formatCode="#,##0.0" sourceLinked="1"/>
        <c:tickLblPos val="none"/>
        <c:crossAx val="119851648"/>
        <c:crosses val="autoZero"/>
        <c:crossBetween val="between"/>
        <c:majorUnit val="5000"/>
      </c:valAx>
      <c:catAx>
        <c:axId val="119851648"/>
        <c:scaling>
          <c:orientation val="minMax"/>
        </c:scaling>
        <c:axPos val="l"/>
        <c:numFmt formatCode="General" sourceLinked="1"/>
        <c:tickLblPos val="nextTo"/>
        <c:crossAx val="119850112"/>
        <c:crosses val="autoZero"/>
        <c:auto val="1"/>
        <c:lblAlgn val="ctr"/>
        <c:lblOffset val="100"/>
        <c:tickLblSkip val="1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11841862705E-2"/>
          <c:y val="0"/>
          <c:w val="0.9549434422018914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4.6309873709377267E-2"/>
                  <c:y val="-0.21451454682491741"/>
                </c:manualLayout>
              </c:layout>
              <c:showVal val="1"/>
            </c:dLbl>
            <c:dLbl>
              <c:idx val="1"/>
              <c:layout>
                <c:manualLayout>
                  <c:x val="2.7631339196723354E-2"/>
                  <c:y val="-0.198519873808029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7805,4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Бюджет 2019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8553.7999999999975</c:v>
                </c:pt>
                <c:pt idx="1">
                  <c:v>7795.4</c:v>
                </c:pt>
              </c:numCache>
            </c:numRef>
          </c:val>
        </c:ser>
        <c:gapWidth val="124"/>
        <c:gapDepth val="165"/>
        <c:shape val="box"/>
        <c:axId val="150584320"/>
        <c:axId val="150586112"/>
        <c:axId val="0"/>
      </c:bar3DChart>
      <c:catAx>
        <c:axId val="15058432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50586112"/>
        <c:crosses val="autoZero"/>
        <c:auto val="1"/>
        <c:lblAlgn val="ctr"/>
        <c:lblOffset val="100"/>
        <c:tickLblSkip val="1"/>
        <c:tickMarkSkip val="1"/>
      </c:catAx>
      <c:valAx>
        <c:axId val="150586112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50584320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3.4632264434496782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"/>
                  <c:y val="9.74543343274462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881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3.589427018229864E-2"/>
                  <c:y val="-1.2167934889804732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619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26,1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11"/>
              <c:layout>
                <c:manualLayout>
                  <c:x val="6.4040601768354383E-2"/>
                  <c:y val="2.38792872047144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Sheet1!$B$1:$J$2</c:f>
              <c:multiLvlStrCache>
                <c:ptCount val="8"/>
                <c:lvl>
                  <c:pt idx="0">
                    <c:v>5 050,8</c:v>
                  </c:pt>
                  <c:pt idx="1">
                    <c:v>83,3</c:v>
                  </c:pt>
                  <c:pt idx="2">
                    <c:v>41,8</c:v>
                  </c:pt>
                  <c:pt idx="3">
                    <c:v>10,0</c:v>
                  </c:pt>
                  <c:pt idx="4">
                    <c:v>498,7</c:v>
                  </c:pt>
                  <c:pt idx="5">
                    <c:v>10,0</c:v>
                  </c:pt>
                  <c:pt idx="6">
                    <c:v>2 041,0</c:v>
                  </c:pt>
                  <c:pt idx="7">
                    <c:v>69,8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хо-во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Sheet1!$B$2:$J$2</c:f>
              <c:numCache>
                <c:formatCode>#,##0.0</c:formatCode>
                <c:ptCount val="8"/>
                <c:pt idx="0">
                  <c:v>5050.8</c:v>
                </c:pt>
                <c:pt idx="1">
                  <c:v>83.3</c:v>
                </c:pt>
                <c:pt idx="2">
                  <c:v>41.8</c:v>
                </c:pt>
                <c:pt idx="3">
                  <c:v>10</c:v>
                </c:pt>
                <c:pt idx="4">
                  <c:v>498.7</c:v>
                </c:pt>
                <c:pt idx="5">
                  <c:v>10</c:v>
                </c:pt>
                <c:pt idx="6">
                  <c:v>2041</c:v>
                </c:pt>
                <c:pt idx="7">
                  <c:v>69.8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Sheet1!$B$1:$J$2</c:f>
              <c:multiLvlStrCache>
                <c:ptCount val="8"/>
                <c:lvl>
                  <c:pt idx="0">
                    <c:v>5 050,8</c:v>
                  </c:pt>
                  <c:pt idx="1">
                    <c:v>83,3</c:v>
                  </c:pt>
                  <c:pt idx="2">
                    <c:v>41,8</c:v>
                  </c:pt>
                  <c:pt idx="3">
                    <c:v>10,0</c:v>
                  </c:pt>
                  <c:pt idx="4">
                    <c:v>498,7</c:v>
                  </c:pt>
                  <c:pt idx="5">
                    <c:v>10,0</c:v>
                  </c:pt>
                  <c:pt idx="6">
                    <c:v>2 041,0</c:v>
                  </c:pt>
                  <c:pt idx="7">
                    <c:v>69,8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 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Национальная экономика</c:v>
                  </c:pt>
                  <c:pt idx="4">
                    <c:v>Жилищно-коммунальное хо-во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Sheet1!$B$3:$J$3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8175515842067238"/>
          <c:y val="0.11771414334505412"/>
          <c:w val="0.40541456109799467"/>
          <c:h val="0.86313126294855691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тыс.руб.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2084,1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2084.1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тыс.руб.</c:v>
                </c:pt>
              </c:strCache>
            </c:strRef>
          </c:tx>
          <c:dLbls>
            <c:dLbl>
              <c:idx val="0"/>
              <c:layout>
                <c:manualLayout>
                  <c:x val="1.0624488845282314E-2"/>
                  <c:y val="0.18171381630997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2519,0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2519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год* тыс.руб.</c:v>
                </c:pt>
              </c:strCache>
            </c:strRef>
          </c:tx>
          <c:dLbls>
            <c:dLbl>
              <c:idx val="0"/>
              <c:layout>
                <c:manualLayout>
                  <c:x val="-4.8991470083570984E-3"/>
                  <c:y val="0.154991196264388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2120,8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2254.8000000000002</c:v>
                </c:pt>
              </c:numCache>
            </c:numRef>
          </c:val>
        </c:ser>
        <c:axId val="149775104"/>
        <c:axId val="149776640"/>
      </c:barChart>
      <c:catAx>
        <c:axId val="149775104"/>
        <c:scaling>
          <c:orientation val="minMax"/>
        </c:scaling>
        <c:delete val="1"/>
        <c:axPos val="b"/>
        <c:tickLblPos val="none"/>
        <c:crossAx val="149776640"/>
        <c:crosses val="autoZero"/>
        <c:auto val="1"/>
        <c:lblAlgn val="ctr"/>
        <c:lblOffset val="100"/>
      </c:catAx>
      <c:valAx>
        <c:axId val="14977664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49775104"/>
        <c:crosses val="autoZero"/>
        <c:crossBetween val="between"/>
      </c:valAx>
    </c:plotArea>
    <c:legend>
      <c:legendPos val="b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75,3%</a:t>
                    </a:r>
                    <a:endParaRPr lang="ru-RU"/>
                  </a:p>
                </c:rich>
              </c:tx>
              <c:showPercent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24,7%</a:t>
                    </a:r>
                    <a:endParaRPr lang="ru-RU"/>
                  </a:p>
                </c:rich>
              </c:tx>
              <c:showPercent val="1"/>
            </c:dLbl>
            <c:dLbl>
              <c:idx val="3"/>
              <c:layout>
                <c:manualLayout>
                  <c:x val="-4.5833333333333698E-2"/>
                  <c:y val="4.544446114319688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75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- 1538,3</c:v>
                </c:pt>
                <c:pt idx="2">
                  <c:v>Расходы на повышение заработной платы в соответствии с Указами Президента РФ - 354,2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">
                  <c:v>1538.3</c:v>
                </c:pt>
                <c:pt idx="2" formatCode="#,##0.0">
                  <c:v>354.2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4909727690288751"/>
          <c:y val="9.0006333598128027E-2"/>
          <c:w val="0.33750000000000158"/>
          <c:h val="0.85175086416042534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3603065890890351E-2"/>
          <c:w val="0.86999803149606603"/>
          <c:h val="0.883685796279997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5859066054243226"/>
                  <c:y val="-0.107310117296806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2110,8</a:t>
                    </a:r>
                  </a:p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27,4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4934580052493501"/>
                  <c:y val="8.24409043089936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5593,6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72,6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2110.8000000000002</c:v>
                </c:pt>
                <c:pt idx="1">
                  <c:v>5593.6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8602899499753095"/>
          <c:w val="0.53032370953630759"/>
          <c:h val="0.10108225805297322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Титовского сельского поселения Миллеровского района до 2020 года,  утвержденный распоряжением Администрации Титовского сельского поселения от 20.09.2018 № 33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Титовского сельского поселения Миллеровского района и сокращению  муниципального долга Титовского сельского поселения до 2020 года, утвержденный распоряжением Администрации Миллеровского района от 16.10.2018 № 37</a:t>
          </a:r>
          <a:endParaRPr lang="ru-RU" sz="1600" dirty="0">
            <a:solidFill>
              <a:srgbClr val="FF0000"/>
            </a:solidFill>
          </a:endParaRPr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341,2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6138,8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13,4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196,8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73ACE447-B24B-4570-A2E7-BCCEAD96F382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986,7</a:t>
          </a:r>
        </a:p>
      </dgm:t>
    </dgm:pt>
    <dgm:pt modelId="{9E38E57D-A2D8-42FA-9A55-B15BB5A39777}" type="parTrans" cxnId="{81E67A62-140A-4A8E-9A33-3550AEA8C117}">
      <dgm:prSet/>
      <dgm:spPr/>
      <dgm:t>
        <a:bodyPr/>
        <a:lstStyle/>
        <a:p>
          <a:endParaRPr lang="ru-RU"/>
        </a:p>
      </dgm:t>
    </dgm:pt>
    <dgm:pt modelId="{3A3738C5-6056-46CB-96A4-485C9831D115}" type="sibTrans" cxnId="{81E67A62-140A-4A8E-9A33-3550AEA8C117}">
      <dgm:prSet/>
      <dgm:spPr/>
      <dgm:t>
        <a:bodyPr/>
        <a:lstStyle/>
        <a:p>
          <a:endParaRPr lang="ru-RU"/>
        </a:p>
      </dgm:t>
    </dgm:pt>
    <dgm:pt modelId="{A634D5C1-EA40-4D2D-B030-432525DEB3F0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8CE2F6-33EB-432C-BE49-60774C9934F8}" type="parTrans" cxnId="{E0EF65DB-D02B-4CF9-9AB2-5DCFF0AF92E8}">
      <dgm:prSet/>
      <dgm:spPr/>
      <dgm:t>
        <a:bodyPr/>
        <a:lstStyle/>
        <a:p>
          <a:endParaRPr lang="ru-RU"/>
        </a:p>
      </dgm:t>
    </dgm:pt>
    <dgm:pt modelId="{4D147C77-6B95-48B8-A928-C4886C9BD651}" type="sibTrans" cxnId="{E0EF65DB-D02B-4CF9-9AB2-5DCFF0AF92E8}">
      <dgm:prSet/>
      <dgm:spPr/>
      <dgm:t>
        <a:bodyPr/>
        <a:lstStyle/>
        <a:p>
          <a:endParaRPr lang="ru-RU"/>
        </a:p>
      </dgm:t>
    </dgm:pt>
    <dgm:pt modelId="{6A927675-D39F-4BD8-BEB0-AA1C3689505B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28,1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09F8011-B651-4C15-9B04-0234BB5620FE}" type="parTrans" cxnId="{736C91AF-5969-49F3-9130-D04A429A19AE}">
      <dgm:prSet/>
      <dgm:spPr/>
      <dgm:t>
        <a:bodyPr/>
        <a:lstStyle/>
        <a:p>
          <a:endParaRPr lang="ru-RU"/>
        </a:p>
      </dgm:t>
    </dgm:pt>
    <dgm:pt modelId="{EA9A50B6-D31B-4C68-B0AA-70581AB3078F}" type="sibTrans" cxnId="{736C91AF-5969-49F3-9130-D04A429A19AE}">
      <dgm:prSet/>
      <dgm:spPr/>
      <dgm:t>
        <a:bodyPr/>
        <a:lstStyle/>
        <a:p>
          <a:endParaRPr lang="ru-RU"/>
        </a:p>
      </dgm:t>
    </dgm:pt>
    <dgm:pt modelId="{13680A47-C15E-401D-9A9C-47B7B7A6421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10,1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761B94D-7B9D-4B72-9081-4875282C2DDC}" type="parTrans" cxnId="{451FBBE6-CAAB-48F3-9BD1-14DC8DC240E0}">
      <dgm:prSet/>
      <dgm:spPr/>
      <dgm:t>
        <a:bodyPr/>
        <a:lstStyle/>
        <a:p>
          <a:endParaRPr lang="ru-RU"/>
        </a:p>
      </dgm:t>
    </dgm:pt>
    <dgm:pt modelId="{3DE31937-4C77-4C99-9ECC-797911839714}" type="sibTrans" cxnId="{451FBBE6-CAAB-48F3-9BD1-14DC8DC240E0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2EED2D77-DB38-4196-8382-28AF80029504}" type="pres">
      <dgm:prSet presAssocID="{A634D5C1-EA40-4D2D-B030-432525DEB3F0}" presName="comp" presStyleCnt="0"/>
      <dgm:spPr/>
    </dgm:pt>
    <dgm:pt modelId="{91F3E548-8D70-4745-8C8A-8ADEC82934CD}" type="pres">
      <dgm:prSet presAssocID="{A634D5C1-EA40-4D2D-B030-432525DEB3F0}" presName="box" presStyleLbl="node1" presStyleIdx="1" presStyleCnt="8" custScaleY="121377" custLinFactNeighborY="-3077"/>
      <dgm:spPr/>
      <dgm:t>
        <a:bodyPr/>
        <a:lstStyle/>
        <a:p>
          <a:endParaRPr lang="ru-RU"/>
        </a:p>
      </dgm:t>
    </dgm:pt>
    <dgm:pt modelId="{B1DA30C9-5C35-42BE-9FC0-CE701078C328}" type="pres">
      <dgm:prSet presAssocID="{A634D5C1-EA40-4D2D-B030-432525DEB3F0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78BFB6-B085-4E83-8D6D-AE7A0A20DC71}" type="pres">
      <dgm:prSet presAssocID="{A634D5C1-EA40-4D2D-B030-432525DEB3F0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0F765-7D9D-4F2D-B2E4-8D9167EE7414}" type="pres">
      <dgm:prSet presAssocID="{4D147C77-6B95-48B8-A928-C4886C9BD651}" presName="spacer" presStyleCnt="0"/>
      <dgm:spPr/>
    </dgm:pt>
    <dgm:pt modelId="{BBA24342-C201-4BF1-9385-E78B37BB61CC}" type="pres">
      <dgm:prSet presAssocID="{6A927675-D39F-4BD8-BEB0-AA1C3689505B}" presName="comp" presStyleCnt="0"/>
      <dgm:spPr/>
    </dgm:pt>
    <dgm:pt modelId="{91CBC4D3-C478-42F7-A4FD-B4B0C7A36980}" type="pres">
      <dgm:prSet presAssocID="{6A927675-D39F-4BD8-BEB0-AA1C3689505B}" presName="box" presStyleLbl="node1" presStyleIdx="2" presStyleCnt="8" custLinFactNeighborY="2242"/>
      <dgm:spPr/>
      <dgm:t>
        <a:bodyPr/>
        <a:lstStyle/>
        <a:p>
          <a:endParaRPr lang="ru-RU"/>
        </a:p>
      </dgm:t>
    </dgm:pt>
    <dgm:pt modelId="{9CCB83B7-F213-4BDD-9405-3FB28B636E7B}" type="pres">
      <dgm:prSet presAssocID="{6A927675-D39F-4BD8-BEB0-AA1C3689505B}" presName="img" presStyleLbl="fgImgPlace1" presStyleIdx="2" presStyleCnt="8" custLinFactNeighborX="1922" custLinFactNeighborY="-969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DD2165-247B-4FBA-92C1-3FE9D74A7B3A}" type="pres">
      <dgm:prSet presAssocID="{6A927675-D39F-4BD8-BEB0-AA1C3689505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18DE6-11B1-4DE6-8C56-632BEABAC17A}" type="pres">
      <dgm:prSet presAssocID="{EA9A50B6-D31B-4C68-B0AA-70581AB3078F}" presName="spacer" presStyleCnt="0"/>
      <dgm:spPr/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00000" custLinFactNeighborY="194925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66906" custLinFactNeighborX="-4167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317D7124-08A2-469C-BA0D-DCF723738D7B}" type="pres">
      <dgm:prSet presAssocID="{73ACE447-B24B-4570-A2E7-BCCEAD96F382}" presName="comp" presStyleCnt="0"/>
      <dgm:spPr/>
    </dgm:pt>
    <dgm:pt modelId="{5C87ECB8-0354-4678-BA4B-C4AB6AB03D33}" type="pres">
      <dgm:prSet presAssocID="{73ACE447-B24B-4570-A2E7-BCCEAD96F382}" presName="box" presStyleLbl="node1" presStyleIdx="4" presStyleCnt="8" custLinFactY="-4503" custLinFactNeighborY="-100000"/>
      <dgm:spPr/>
      <dgm:t>
        <a:bodyPr/>
        <a:lstStyle/>
        <a:p>
          <a:endParaRPr lang="ru-RU"/>
        </a:p>
      </dgm:t>
    </dgm:pt>
    <dgm:pt modelId="{270CDFB7-A95F-4ACC-990C-FA9D48B7CFC6}" type="pres">
      <dgm:prSet presAssocID="{73ACE447-B24B-4570-A2E7-BCCEAD96F382}" presName="img" presStyleLbl="fgImgPlace1" presStyleIdx="4" presStyleCnt="8" custLinFactY="-43129" custLinFactNeighborX="1922" custLinFactNeighborY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FF61F0-EA10-4DBC-AD1D-6A6BE5E0F898}" type="pres">
      <dgm:prSet presAssocID="{73ACE447-B24B-4570-A2E7-BCCEAD96F382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A616D-E738-439B-9217-230A02233FE8}" type="pres">
      <dgm:prSet presAssocID="{3A3738C5-6056-46CB-96A4-485C9831D115}" presName="spacer" presStyleCnt="0"/>
      <dgm:spPr/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5" presStyleCnt="8" custScaleY="92954" custLinFactY="-1249" custLinFactNeighborY="-100000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5" presStyleCnt="8" custScaleX="87599" custScaleY="99393" custLinFactY="-34961" custLinFactNeighborX="5081" custLinFactNeighborY="-1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6" presStyleCnt="8" custScaleY="69744" custLinFactY="-3532" custLinFactNeighborX="1872" custLinFactNeighborY="-100000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6" presStyleCnt="8" custScaleX="87597" custScaleY="74946" custLinFactY="-35532" custLinFactNeighborX="-4280" custLinFactNeighborY="-10000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C593F-472A-4B48-B616-C96850C9B2B9}" type="pres">
      <dgm:prSet presAssocID="{085152F4-1F84-4EDB-80AC-EDE2399913A8}" presName="spacer" presStyleCnt="0"/>
      <dgm:spPr/>
    </dgm:pt>
    <dgm:pt modelId="{29057C36-BCDC-42E2-BCBE-60F75850C4A0}" type="pres">
      <dgm:prSet presAssocID="{13680A47-C15E-401D-9A9C-47B7B7A64216}" presName="comp" presStyleCnt="0"/>
      <dgm:spPr/>
    </dgm:pt>
    <dgm:pt modelId="{5FEAAE39-0500-455F-A474-9CDB68BC0363}" type="pres">
      <dgm:prSet presAssocID="{13680A47-C15E-401D-9A9C-47B7B7A64216}" presName="box" presStyleLbl="node1" presStyleIdx="7" presStyleCnt="8" custLinFactY="100000" custLinFactNeighborX="-991" custLinFactNeighborY="108821"/>
      <dgm:spPr/>
      <dgm:t>
        <a:bodyPr/>
        <a:lstStyle/>
        <a:p>
          <a:endParaRPr lang="ru-RU"/>
        </a:p>
      </dgm:t>
    </dgm:pt>
    <dgm:pt modelId="{9DC53EEA-7F26-4DA0-8677-5E9083705F00}" type="pres">
      <dgm:prSet presAssocID="{13680A47-C15E-401D-9A9C-47B7B7A64216}" presName="img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272555D-645E-49AB-9270-1C3AE69B8D80}" type="pres">
      <dgm:prSet presAssocID="{13680A47-C15E-401D-9A9C-47B7B7A6421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A944D-223E-4081-9CE3-EC3622D95366}" type="presOf" srcId="{13680A47-C15E-401D-9A9C-47B7B7A64216}" destId="{5FEAAE39-0500-455F-A474-9CDB68BC0363}" srcOrd="0" destOrd="0" presId="urn:microsoft.com/office/officeart/2005/8/layout/vList4"/>
    <dgm:cxn modelId="{EC4176CC-0D54-4332-BD77-C94274568FD9}" srcId="{227A101D-8088-4F21-A936-43AB877355D2}" destId="{92A80C17-EBAF-4C75-853C-60185C6E6DCD}" srcOrd="6" destOrd="0" parTransId="{3068A6FB-EA8B-4EDE-B297-830E4A59359A}" sibTransId="{085152F4-1F84-4EDB-80AC-EDE2399913A8}"/>
    <dgm:cxn modelId="{736C91AF-5969-49F3-9130-D04A429A19AE}" srcId="{227A101D-8088-4F21-A936-43AB877355D2}" destId="{6A927675-D39F-4BD8-BEB0-AA1C3689505B}" srcOrd="2" destOrd="0" parTransId="{F09F8011-B651-4C15-9B04-0234BB5620FE}" sibTransId="{EA9A50B6-D31B-4C68-B0AA-70581AB3078F}"/>
    <dgm:cxn modelId="{6AA81EF6-8201-448F-94A9-64DC56F59C4E}" type="presOf" srcId="{73ACE447-B24B-4570-A2E7-BCCEAD96F382}" destId="{5C87ECB8-0354-4678-BA4B-C4AB6AB03D33}" srcOrd="0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633FFE45-24CD-4A6C-A1ED-AABE582F72FF}" type="presOf" srcId="{92A80C17-EBAF-4C75-853C-60185C6E6DCD}" destId="{AF11DD5F-ABA5-4BE8-8237-3507B0BA4660}" srcOrd="0" destOrd="0" presId="urn:microsoft.com/office/officeart/2005/8/layout/vList4"/>
    <dgm:cxn modelId="{AA8A9375-BA7C-490A-887B-16AFF75BCB21}" type="presOf" srcId="{E313B81E-1751-4C21-8155-E4E5788F26D3}" destId="{ECE55AF3-693F-4ADA-963D-E4F57667994B}" srcOrd="1" destOrd="0" presId="urn:microsoft.com/office/officeart/2005/8/layout/vList4"/>
    <dgm:cxn modelId="{451FBBE6-CAAB-48F3-9BD1-14DC8DC240E0}" srcId="{227A101D-8088-4F21-A936-43AB877355D2}" destId="{13680A47-C15E-401D-9A9C-47B7B7A64216}" srcOrd="7" destOrd="0" parTransId="{B761B94D-7B9D-4B72-9081-4875282C2DDC}" sibTransId="{3DE31937-4C77-4C99-9ECC-797911839714}"/>
    <dgm:cxn modelId="{25586979-2609-4128-9C32-B70F0C8E34D5}" type="presOf" srcId="{8061A499-68BB-4517-AEA3-079F9BE298A5}" destId="{15C59F69-595E-4B67-B539-081BDD40D04C}" srcOrd="1" destOrd="0" presId="urn:microsoft.com/office/officeart/2005/8/layout/vList4"/>
    <dgm:cxn modelId="{F5F80519-95CF-4C23-A3A0-A7D4AFADDECA}" type="presOf" srcId="{8061A499-68BB-4517-AEA3-079F9BE298A5}" destId="{681E65EC-7E48-44FF-9933-C4F2C62D5FC2}" srcOrd="0" destOrd="0" presId="urn:microsoft.com/office/officeart/2005/8/layout/vList4"/>
    <dgm:cxn modelId="{131F11A0-DB57-4D1A-BDE1-ED72A8DA88DC}" type="presOf" srcId="{92A80C17-EBAF-4C75-853C-60185C6E6DCD}" destId="{04584B34-AFD3-49B8-81C6-EA512B6A3149}" srcOrd="1" destOrd="0" presId="urn:microsoft.com/office/officeart/2005/8/layout/vList4"/>
    <dgm:cxn modelId="{A3FAC7A1-B3BE-45A2-87E9-CD2BA5F80D77}" type="presOf" srcId="{A634D5C1-EA40-4D2D-B030-432525DEB3F0}" destId="{6B78BFB6-B085-4E83-8D6D-AE7A0A20DC71}" srcOrd="1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12AA80A3-14D3-4839-9976-DC8EC06EAE68}" type="presOf" srcId="{73ACE447-B24B-4570-A2E7-BCCEAD96F382}" destId="{6DFF61F0-EA10-4DBC-AD1D-6A6BE5E0F898}" srcOrd="1" destOrd="0" presId="urn:microsoft.com/office/officeart/2005/8/layout/vList4"/>
    <dgm:cxn modelId="{E0EF65DB-D02B-4CF9-9AB2-5DCFF0AF92E8}" srcId="{227A101D-8088-4F21-A936-43AB877355D2}" destId="{A634D5C1-EA40-4D2D-B030-432525DEB3F0}" srcOrd="1" destOrd="0" parTransId="{AA8CE2F6-33EB-432C-BE49-60774C9934F8}" sibTransId="{4D147C77-6B95-48B8-A928-C4886C9BD651}"/>
    <dgm:cxn modelId="{BC9EECA3-31A3-40D6-B395-5CD9FE4B63D3}" srcId="{227A101D-8088-4F21-A936-43AB877355D2}" destId="{9589BF18-EB43-46B1-B7B8-63ADBDFDC163}" srcOrd="5" destOrd="0" parTransId="{0C08EA7C-BFFB-47BE-8AE9-56286B5A196F}" sibTransId="{95ADC15E-E719-415A-A3F1-FDF2C80A9E52}"/>
    <dgm:cxn modelId="{ECB5C322-8E8D-40D4-A139-EF67C1A6F83A}" type="presOf" srcId="{E313B81E-1751-4C21-8155-E4E5788F26D3}" destId="{3D57390B-957B-42E2-9EEB-3D286DE16B84}" srcOrd="0" destOrd="0" presId="urn:microsoft.com/office/officeart/2005/8/layout/vList4"/>
    <dgm:cxn modelId="{719B3A26-860B-4DA9-9F80-13D35D0C6F84}" type="presOf" srcId="{227A101D-8088-4F21-A936-43AB877355D2}" destId="{B17E2703-ED7C-40C1-AA5F-205C0BB9EA84}" srcOrd="0" destOrd="0" presId="urn:microsoft.com/office/officeart/2005/8/layout/vList4"/>
    <dgm:cxn modelId="{B874D865-7ACD-4ABF-B8AD-669332745E6B}" type="presOf" srcId="{A634D5C1-EA40-4D2D-B030-432525DEB3F0}" destId="{91F3E548-8D70-4745-8C8A-8ADEC82934CD}" srcOrd="0" destOrd="0" presId="urn:microsoft.com/office/officeart/2005/8/layout/vList4"/>
    <dgm:cxn modelId="{81E67A62-140A-4A8E-9A33-3550AEA8C117}" srcId="{227A101D-8088-4F21-A936-43AB877355D2}" destId="{73ACE447-B24B-4570-A2E7-BCCEAD96F382}" srcOrd="4" destOrd="0" parTransId="{9E38E57D-A2D8-42FA-9A55-B15BB5A39777}" sibTransId="{3A3738C5-6056-46CB-96A4-485C9831D115}"/>
    <dgm:cxn modelId="{DAB0933D-F01A-4AD1-B4CF-A9EBEA5A34E4}" type="presOf" srcId="{13680A47-C15E-401D-9A9C-47B7B7A64216}" destId="{5272555D-645E-49AB-9270-1C3AE69B8D80}" srcOrd="1" destOrd="0" presId="urn:microsoft.com/office/officeart/2005/8/layout/vList4"/>
    <dgm:cxn modelId="{90C0A1B1-5AEF-4732-AAA0-B8F71EE36C08}" type="presOf" srcId="{9589BF18-EB43-46B1-B7B8-63ADBDFDC163}" destId="{F3E8F88B-0370-448B-8D0E-D54292C8691C}" srcOrd="0" destOrd="0" presId="urn:microsoft.com/office/officeart/2005/8/layout/vList4"/>
    <dgm:cxn modelId="{F01CAACD-16F9-49AF-ADE1-B8B32395F0B0}" type="presOf" srcId="{9589BF18-EB43-46B1-B7B8-63ADBDFDC163}" destId="{0090A8A9-C296-4A7F-9B52-773A003D1EB8}" srcOrd="1" destOrd="0" presId="urn:microsoft.com/office/officeart/2005/8/layout/vList4"/>
    <dgm:cxn modelId="{B45DA5AE-3338-47A7-90F3-36336F2AE7CC}" type="presOf" srcId="{6A927675-D39F-4BD8-BEB0-AA1C3689505B}" destId="{91CBC4D3-C478-42F7-A4FD-B4B0C7A36980}" srcOrd="0" destOrd="0" presId="urn:microsoft.com/office/officeart/2005/8/layout/vList4"/>
    <dgm:cxn modelId="{A1CF3C5C-E21C-4D1B-9CAB-309CFBA9FB57}" type="presOf" srcId="{6A927675-D39F-4BD8-BEB0-AA1C3689505B}" destId="{0DDD2165-247B-4FBA-92C1-3FE9D74A7B3A}" srcOrd="1" destOrd="0" presId="urn:microsoft.com/office/officeart/2005/8/layout/vList4"/>
    <dgm:cxn modelId="{7D7CC2A9-04B3-467E-ADBB-C14F086AEE62}" type="presParOf" srcId="{B17E2703-ED7C-40C1-AA5F-205C0BB9EA84}" destId="{94272FED-D994-4743-844C-5070BB732343}" srcOrd="0" destOrd="0" presId="urn:microsoft.com/office/officeart/2005/8/layout/vList4"/>
    <dgm:cxn modelId="{6FAC2C90-A14F-413D-8DA2-751816672220}" type="presParOf" srcId="{94272FED-D994-4743-844C-5070BB732343}" destId="{3D57390B-957B-42E2-9EEB-3D286DE16B84}" srcOrd="0" destOrd="0" presId="urn:microsoft.com/office/officeart/2005/8/layout/vList4"/>
    <dgm:cxn modelId="{6BA2267D-B27B-49C9-9999-49C618A35A52}" type="presParOf" srcId="{94272FED-D994-4743-844C-5070BB732343}" destId="{DC3D1057-3911-49DC-8B4B-4F8305BF098A}" srcOrd="1" destOrd="0" presId="urn:microsoft.com/office/officeart/2005/8/layout/vList4"/>
    <dgm:cxn modelId="{2753154A-8992-45C9-82FB-1E8C819D67EE}" type="presParOf" srcId="{94272FED-D994-4743-844C-5070BB732343}" destId="{ECE55AF3-693F-4ADA-963D-E4F57667994B}" srcOrd="2" destOrd="0" presId="urn:microsoft.com/office/officeart/2005/8/layout/vList4"/>
    <dgm:cxn modelId="{378241EC-8400-4356-B9B4-35D84745F5B7}" type="presParOf" srcId="{B17E2703-ED7C-40C1-AA5F-205C0BB9EA84}" destId="{A2C514FB-D7EB-4AA8-B2BD-147960D9F9FC}" srcOrd="1" destOrd="0" presId="urn:microsoft.com/office/officeart/2005/8/layout/vList4"/>
    <dgm:cxn modelId="{049E6ABC-4842-4506-93AB-42362B2B6FE9}" type="presParOf" srcId="{B17E2703-ED7C-40C1-AA5F-205C0BB9EA84}" destId="{2EED2D77-DB38-4196-8382-28AF80029504}" srcOrd="2" destOrd="0" presId="urn:microsoft.com/office/officeart/2005/8/layout/vList4"/>
    <dgm:cxn modelId="{0257B52F-58D6-43E6-B063-E3E36A54D583}" type="presParOf" srcId="{2EED2D77-DB38-4196-8382-28AF80029504}" destId="{91F3E548-8D70-4745-8C8A-8ADEC82934CD}" srcOrd="0" destOrd="0" presId="urn:microsoft.com/office/officeart/2005/8/layout/vList4"/>
    <dgm:cxn modelId="{9C28D8D2-0EE7-4E3C-9692-2003137B7E12}" type="presParOf" srcId="{2EED2D77-DB38-4196-8382-28AF80029504}" destId="{B1DA30C9-5C35-42BE-9FC0-CE701078C328}" srcOrd="1" destOrd="0" presId="urn:microsoft.com/office/officeart/2005/8/layout/vList4"/>
    <dgm:cxn modelId="{D1AC242B-E4DC-4463-AA46-13D710794355}" type="presParOf" srcId="{2EED2D77-DB38-4196-8382-28AF80029504}" destId="{6B78BFB6-B085-4E83-8D6D-AE7A0A20DC71}" srcOrd="2" destOrd="0" presId="urn:microsoft.com/office/officeart/2005/8/layout/vList4"/>
    <dgm:cxn modelId="{11641BC8-604E-4738-9D49-37266BB58BA9}" type="presParOf" srcId="{B17E2703-ED7C-40C1-AA5F-205C0BB9EA84}" destId="{3E10F765-7D9D-4F2D-B2E4-8D9167EE7414}" srcOrd="3" destOrd="0" presId="urn:microsoft.com/office/officeart/2005/8/layout/vList4"/>
    <dgm:cxn modelId="{B5BBED2E-3DF3-4188-8F49-CDE82322174F}" type="presParOf" srcId="{B17E2703-ED7C-40C1-AA5F-205C0BB9EA84}" destId="{BBA24342-C201-4BF1-9385-E78B37BB61CC}" srcOrd="4" destOrd="0" presId="urn:microsoft.com/office/officeart/2005/8/layout/vList4"/>
    <dgm:cxn modelId="{0DBB22EF-C452-4A73-A0FA-DA653DB5D4CA}" type="presParOf" srcId="{BBA24342-C201-4BF1-9385-E78B37BB61CC}" destId="{91CBC4D3-C478-42F7-A4FD-B4B0C7A36980}" srcOrd="0" destOrd="0" presId="urn:microsoft.com/office/officeart/2005/8/layout/vList4"/>
    <dgm:cxn modelId="{5892ADED-3132-43F9-831A-40035FE2264B}" type="presParOf" srcId="{BBA24342-C201-4BF1-9385-E78B37BB61CC}" destId="{9CCB83B7-F213-4BDD-9405-3FB28B636E7B}" srcOrd="1" destOrd="0" presId="urn:microsoft.com/office/officeart/2005/8/layout/vList4"/>
    <dgm:cxn modelId="{360E770B-C2E5-497E-BA77-9CAAA520AEFA}" type="presParOf" srcId="{BBA24342-C201-4BF1-9385-E78B37BB61CC}" destId="{0DDD2165-247B-4FBA-92C1-3FE9D74A7B3A}" srcOrd="2" destOrd="0" presId="urn:microsoft.com/office/officeart/2005/8/layout/vList4"/>
    <dgm:cxn modelId="{FEBF3CC0-5B66-4CB4-B22A-C32F83B148D6}" type="presParOf" srcId="{B17E2703-ED7C-40C1-AA5F-205C0BB9EA84}" destId="{15318DE6-11B1-4DE6-8C56-632BEABAC17A}" srcOrd="5" destOrd="0" presId="urn:microsoft.com/office/officeart/2005/8/layout/vList4"/>
    <dgm:cxn modelId="{344D2569-8BA3-4761-AED9-9A14FF7B3080}" type="presParOf" srcId="{B17E2703-ED7C-40C1-AA5F-205C0BB9EA84}" destId="{7D4D5190-7A99-4EE3-BF13-894BFF6BFA1A}" srcOrd="6" destOrd="0" presId="urn:microsoft.com/office/officeart/2005/8/layout/vList4"/>
    <dgm:cxn modelId="{73CDDEC7-67F7-4BC3-9D1C-7D0835A3EB9D}" type="presParOf" srcId="{7D4D5190-7A99-4EE3-BF13-894BFF6BFA1A}" destId="{681E65EC-7E48-44FF-9933-C4F2C62D5FC2}" srcOrd="0" destOrd="0" presId="urn:microsoft.com/office/officeart/2005/8/layout/vList4"/>
    <dgm:cxn modelId="{913DF269-EDB5-4C52-AE07-80C6C2D01B02}" type="presParOf" srcId="{7D4D5190-7A99-4EE3-BF13-894BFF6BFA1A}" destId="{7DE197FE-AADA-44C3-8B2B-CF16D12E116A}" srcOrd="1" destOrd="0" presId="urn:microsoft.com/office/officeart/2005/8/layout/vList4"/>
    <dgm:cxn modelId="{07A27176-322B-437E-A08A-ACF966202751}" type="presParOf" srcId="{7D4D5190-7A99-4EE3-BF13-894BFF6BFA1A}" destId="{15C59F69-595E-4B67-B539-081BDD40D04C}" srcOrd="2" destOrd="0" presId="urn:microsoft.com/office/officeart/2005/8/layout/vList4"/>
    <dgm:cxn modelId="{7251D960-D220-4AA9-8247-498A0B138401}" type="presParOf" srcId="{B17E2703-ED7C-40C1-AA5F-205C0BB9EA84}" destId="{6AFA3499-CF7C-4437-BB77-60DAFC4E26ED}" srcOrd="7" destOrd="0" presId="urn:microsoft.com/office/officeart/2005/8/layout/vList4"/>
    <dgm:cxn modelId="{8368B452-AFEE-4011-BA61-44C54FCDD88B}" type="presParOf" srcId="{B17E2703-ED7C-40C1-AA5F-205C0BB9EA84}" destId="{317D7124-08A2-469C-BA0D-DCF723738D7B}" srcOrd="8" destOrd="0" presId="urn:microsoft.com/office/officeart/2005/8/layout/vList4"/>
    <dgm:cxn modelId="{33423D99-B288-46BC-BEF3-123B2B37F6D9}" type="presParOf" srcId="{317D7124-08A2-469C-BA0D-DCF723738D7B}" destId="{5C87ECB8-0354-4678-BA4B-C4AB6AB03D33}" srcOrd="0" destOrd="0" presId="urn:microsoft.com/office/officeart/2005/8/layout/vList4"/>
    <dgm:cxn modelId="{362D4D7A-20C4-45C8-B85C-B71B65005AA9}" type="presParOf" srcId="{317D7124-08A2-469C-BA0D-DCF723738D7B}" destId="{270CDFB7-A95F-4ACC-990C-FA9D48B7CFC6}" srcOrd="1" destOrd="0" presId="urn:microsoft.com/office/officeart/2005/8/layout/vList4"/>
    <dgm:cxn modelId="{ED8AAF61-0C4A-4CBD-843C-0E6823451DC4}" type="presParOf" srcId="{317D7124-08A2-469C-BA0D-DCF723738D7B}" destId="{6DFF61F0-EA10-4DBC-AD1D-6A6BE5E0F898}" srcOrd="2" destOrd="0" presId="urn:microsoft.com/office/officeart/2005/8/layout/vList4"/>
    <dgm:cxn modelId="{33E36032-BB62-4AC1-B34B-E539709ABA84}" type="presParOf" srcId="{B17E2703-ED7C-40C1-AA5F-205C0BB9EA84}" destId="{8B7A616D-E738-439B-9217-230A02233FE8}" srcOrd="9" destOrd="0" presId="urn:microsoft.com/office/officeart/2005/8/layout/vList4"/>
    <dgm:cxn modelId="{220FF184-F8B4-45F3-ACD8-2FB617706E22}" type="presParOf" srcId="{B17E2703-ED7C-40C1-AA5F-205C0BB9EA84}" destId="{712BDC1E-CA2D-4B05-B9F9-47FDD7A8558E}" srcOrd="10" destOrd="0" presId="urn:microsoft.com/office/officeart/2005/8/layout/vList4"/>
    <dgm:cxn modelId="{B0FCFF8F-D722-4637-99DC-1F4C5E74980F}" type="presParOf" srcId="{712BDC1E-CA2D-4B05-B9F9-47FDD7A8558E}" destId="{F3E8F88B-0370-448B-8D0E-D54292C8691C}" srcOrd="0" destOrd="0" presId="urn:microsoft.com/office/officeart/2005/8/layout/vList4"/>
    <dgm:cxn modelId="{E9050837-C5D0-4EAB-B1C8-2D72176FF457}" type="presParOf" srcId="{712BDC1E-CA2D-4B05-B9F9-47FDD7A8558E}" destId="{0EECD78B-C0A7-434E-9ADD-45852886C17A}" srcOrd="1" destOrd="0" presId="urn:microsoft.com/office/officeart/2005/8/layout/vList4"/>
    <dgm:cxn modelId="{0DAA8D15-8680-4691-998A-E30BD6DD93CC}" type="presParOf" srcId="{712BDC1E-CA2D-4B05-B9F9-47FDD7A8558E}" destId="{0090A8A9-C296-4A7F-9B52-773A003D1EB8}" srcOrd="2" destOrd="0" presId="urn:microsoft.com/office/officeart/2005/8/layout/vList4"/>
    <dgm:cxn modelId="{D03B25F6-1861-4F81-B3C7-C62B4DE71C12}" type="presParOf" srcId="{B17E2703-ED7C-40C1-AA5F-205C0BB9EA84}" destId="{55032F77-098C-4AB4-88AE-9F2D2C8772AA}" srcOrd="11" destOrd="0" presId="urn:microsoft.com/office/officeart/2005/8/layout/vList4"/>
    <dgm:cxn modelId="{C765C2CE-2149-4093-8D07-3FC4A2C57EF2}" type="presParOf" srcId="{B17E2703-ED7C-40C1-AA5F-205C0BB9EA84}" destId="{99922961-B3B7-481D-98FA-DA18D32303F6}" srcOrd="12" destOrd="0" presId="urn:microsoft.com/office/officeart/2005/8/layout/vList4"/>
    <dgm:cxn modelId="{2591B3C8-3296-4A52-9C57-7F3C8E671CBE}" type="presParOf" srcId="{99922961-B3B7-481D-98FA-DA18D32303F6}" destId="{AF11DD5F-ABA5-4BE8-8237-3507B0BA4660}" srcOrd="0" destOrd="0" presId="urn:microsoft.com/office/officeart/2005/8/layout/vList4"/>
    <dgm:cxn modelId="{BD789518-90C6-4EB4-A0FD-B80C846EEFF1}" type="presParOf" srcId="{99922961-B3B7-481D-98FA-DA18D32303F6}" destId="{0B0E7E74-22FC-4D83-A5A8-B863E1A0FD16}" srcOrd="1" destOrd="0" presId="urn:microsoft.com/office/officeart/2005/8/layout/vList4"/>
    <dgm:cxn modelId="{9BF75274-216F-485A-9DBB-ADAA1904DD46}" type="presParOf" srcId="{99922961-B3B7-481D-98FA-DA18D32303F6}" destId="{04584B34-AFD3-49B8-81C6-EA512B6A3149}" srcOrd="2" destOrd="0" presId="urn:microsoft.com/office/officeart/2005/8/layout/vList4"/>
    <dgm:cxn modelId="{BD17AB1D-E195-4598-B5BD-8A125A3A17DE}" type="presParOf" srcId="{B17E2703-ED7C-40C1-AA5F-205C0BB9EA84}" destId="{311C593F-472A-4B48-B616-C96850C9B2B9}" srcOrd="13" destOrd="0" presId="urn:microsoft.com/office/officeart/2005/8/layout/vList4"/>
    <dgm:cxn modelId="{26FBC76B-5A4F-4B71-A7D7-949C51314735}" type="presParOf" srcId="{B17E2703-ED7C-40C1-AA5F-205C0BB9EA84}" destId="{29057C36-BCDC-42E2-BCBE-60F75850C4A0}" srcOrd="14" destOrd="0" presId="urn:microsoft.com/office/officeart/2005/8/layout/vList4"/>
    <dgm:cxn modelId="{99E7D41E-8389-4DC5-A254-A1558523471E}" type="presParOf" srcId="{29057C36-BCDC-42E2-BCBE-60F75850C4A0}" destId="{5FEAAE39-0500-455F-A474-9CDB68BC0363}" srcOrd="0" destOrd="0" presId="urn:microsoft.com/office/officeart/2005/8/layout/vList4"/>
    <dgm:cxn modelId="{480A92A7-871C-409B-9CF6-D0B9894679CD}" type="presParOf" srcId="{29057C36-BCDC-42E2-BCBE-60F75850C4A0}" destId="{9DC53EEA-7F26-4DA0-8677-5E9083705F00}" srcOrd="1" destOrd="0" presId="urn:microsoft.com/office/officeart/2005/8/layout/vList4"/>
    <dgm:cxn modelId="{B6F9C84C-F5C1-4C42-91C1-DE514EF11F06}" type="presParOf" srcId="{29057C36-BCDC-42E2-BCBE-60F75850C4A0}" destId="{5272555D-645E-49AB-9270-1C3AE69B8D8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69,8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83,7            Национальная экономика  10,0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498,7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2041,0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5050,8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41,8</a:t>
          </a: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7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4" presStyleCnt="7" custScaleY="97926" custLinFactNeighborX="2752" custLinFactNeighborY="-86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6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5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4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14433620-87E3-4827-9195-D24F6FBFD010}" type="presParOf" srcId="{B17E2703-ED7C-40C1-AA5F-205C0BB9EA84}" destId="{E9C9C0DB-7628-4918-95C6-35F53D811906}" srcOrd="8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9" destOrd="0" presId="urn:microsoft.com/office/officeart/2005/8/layout/vList4"/>
    <dgm:cxn modelId="{42EB6D76-EFC6-463F-ADF2-EE7963B7290C}" type="presParOf" srcId="{B17E2703-ED7C-40C1-AA5F-205C0BB9EA84}" destId="{2350E0CA-57BF-4684-AC36-EDD559365B77}" srcOrd="10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1" destOrd="0" presId="urn:microsoft.com/office/officeart/2005/8/layout/vList4"/>
    <dgm:cxn modelId="{1B95B638-D6D0-4979-B7DB-ECF87C24B7C4}" type="presParOf" srcId="{B17E2703-ED7C-40C1-AA5F-205C0BB9EA84}" destId="{93412BED-D256-4B5C-85BD-072070082E6B}" srcOrd="12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735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Титовского сельского поселения Миллеровского района до 2020 года,  утвержденный распоряжением Администрации Титовского сельского поселения от 20.09.2018 № 33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351329" y="-2562545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Титовского сельского поселения Миллеровского района и сокращению  муниципального долга Титовского сельского поселения до 2020 года, утвержденный распоряжением Администрации Миллеровского района от 16.10.2018 № 37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433"/>
          <a:ext cx="3816424" cy="684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341,2</a:t>
          </a:r>
        </a:p>
      </dsp:txBody>
      <dsp:txXfrm>
        <a:off x="820054" y="17433"/>
        <a:ext cx="2996369" cy="684879"/>
      </dsp:txXfrm>
    </dsp:sp>
    <dsp:sp modelId="{DC3D1057-3911-49DC-8B4B-4F8305BF098A}">
      <dsp:nvSpPr>
        <dsp:cNvPr id="0" name=""/>
        <dsp:cNvSpPr/>
      </dsp:nvSpPr>
      <dsp:spPr>
        <a:xfrm>
          <a:off x="13205" y="73660"/>
          <a:ext cx="708152" cy="5746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3E548-8D70-4745-8C8A-8ADEC82934CD}">
      <dsp:nvSpPr>
        <dsp:cNvPr id="0" name=""/>
        <dsp:cNvSpPr/>
      </dsp:nvSpPr>
      <dsp:spPr>
        <a:xfrm>
          <a:off x="0" y="724181"/>
          <a:ext cx="3816424" cy="689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10,9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724181"/>
        <a:ext cx="2996369" cy="689052"/>
      </dsp:txXfrm>
    </dsp:sp>
    <dsp:sp modelId="{B1DA30C9-5C35-42BE-9FC0-CE701078C328}">
      <dsp:nvSpPr>
        <dsp:cNvPr id="0" name=""/>
        <dsp:cNvSpPr/>
      </dsp:nvSpPr>
      <dsp:spPr>
        <a:xfrm>
          <a:off x="56769" y="859097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BC4D3-C478-42F7-A4FD-B4B0C7A36980}">
      <dsp:nvSpPr>
        <dsp:cNvPr id="0" name=""/>
        <dsp:cNvSpPr/>
      </dsp:nvSpPr>
      <dsp:spPr>
        <a:xfrm>
          <a:off x="0" y="1500198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 физических лиц 28,1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1500198"/>
        <a:ext cx="2996369" cy="567695"/>
      </dsp:txXfrm>
    </dsp:sp>
    <dsp:sp modelId="{9CCB83B7-F213-4BDD-9405-3FB28B636E7B}">
      <dsp:nvSpPr>
        <dsp:cNvPr id="0" name=""/>
        <dsp:cNvSpPr/>
      </dsp:nvSpPr>
      <dsp:spPr>
        <a:xfrm>
          <a:off x="71439" y="150019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786213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6138,8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786213"/>
        <a:ext cx="2996369" cy="567695"/>
      </dsp:txXfrm>
    </dsp:sp>
    <dsp:sp modelId="{7DE197FE-AADA-44C3-8B2B-CF16D12E116A}">
      <dsp:nvSpPr>
        <dsp:cNvPr id="0" name=""/>
        <dsp:cNvSpPr/>
      </dsp:nvSpPr>
      <dsp:spPr>
        <a:xfrm>
          <a:off x="71439" y="3857651"/>
          <a:ext cx="670331" cy="4089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7ECB8-0354-4678-BA4B-C4AB6AB03D33}">
      <dsp:nvSpPr>
        <dsp:cNvPr id="0" name=""/>
        <dsp:cNvSpPr/>
      </dsp:nvSpPr>
      <dsp:spPr>
        <a:xfrm>
          <a:off x="0" y="2143142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986,7</a:t>
          </a:r>
        </a:p>
      </dsp:txBody>
      <dsp:txXfrm>
        <a:off x="820054" y="2143142"/>
        <a:ext cx="2996369" cy="567695"/>
      </dsp:txXfrm>
    </dsp:sp>
    <dsp:sp modelId="{270CDFB7-A95F-4ACC-990C-FA9D48B7CFC6}">
      <dsp:nvSpPr>
        <dsp:cNvPr id="0" name=""/>
        <dsp:cNvSpPr/>
      </dsp:nvSpPr>
      <dsp:spPr>
        <a:xfrm>
          <a:off x="71439" y="2143141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86081"/>
          <a:ext cx="3816424" cy="527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13,4</a:t>
          </a:r>
        </a:p>
      </dsp:txBody>
      <dsp:txXfrm>
        <a:off x="820054" y="2786081"/>
        <a:ext cx="2996369" cy="527696"/>
      </dsp:txXfrm>
    </dsp:sp>
    <dsp:sp modelId="{0EECD78B-C0A7-434E-9ADD-45852886C17A}">
      <dsp:nvSpPr>
        <dsp:cNvPr id="0" name=""/>
        <dsp:cNvSpPr/>
      </dsp:nvSpPr>
      <dsp:spPr>
        <a:xfrm>
          <a:off x="142879" y="2786081"/>
          <a:ext cx="668629" cy="4513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57586"/>
          <a:ext cx="3816424" cy="395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196,8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3357586"/>
        <a:ext cx="2996369" cy="395933"/>
      </dsp:txXfrm>
    </dsp:sp>
    <dsp:sp modelId="{0B0E7E74-22FC-4D83-A5A8-B863E1A0FD16}">
      <dsp:nvSpPr>
        <dsp:cNvPr id="0" name=""/>
        <dsp:cNvSpPr/>
      </dsp:nvSpPr>
      <dsp:spPr>
        <a:xfrm>
          <a:off x="71436" y="3357586"/>
          <a:ext cx="668614" cy="340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AAE39-0500-455F-A474-9CDB68BC0363}">
      <dsp:nvSpPr>
        <dsp:cNvPr id="0" name=""/>
        <dsp:cNvSpPr/>
      </dsp:nvSpPr>
      <dsp:spPr>
        <a:xfrm>
          <a:off x="0" y="4400856"/>
          <a:ext cx="3816424" cy="567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 10,1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0054" y="4400856"/>
        <a:ext cx="2996369" cy="567695"/>
      </dsp:txXfrm>
    </dsp:sp>
    <dsp:sp modelId="{9DC53EEA-7F26-4DA0-8677-5E9083705F00}">
      <dsp:nvSpPr>
        <dsp:cNvPr id="0" name=""/>
        <dsp:cNvSpPr/>
      </dsp:nvSpPr>
      <dsp:spPr>
        <a:xfrm>
          <a:off x="56769" y="4454806"/>
          <a:ext cx="763284" cy="4541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61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69,8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0591" y="0"/>
        <a:ext cx="2871816" cy="661098"/>
      </dsp:txXfrm>
    </dsp:sp>
    <dsp:sp modelId="{8742C5EE-2DD0-46E4-AB75-87A4D25F8D62}">
      <dsp:nvSpPr>
        <dsp:cNvPr id="0" name=""/>
        <dsp:cNvSpPr/>
      </dsp:nvSpPr>
      <dsp:spPr>
        <a:xfrm>
          <a:off x="66109" y="66109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735254"/>
          <a:ext cx="3672408" cy="661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10,0</a:t>
          </a:r>
        </a:p>
      </dsp:txBody>
      <dsp:txXfrm>
        <a:off x="800591" y="735254"/>
        <a:ext cx="2871816" cy="661098"/>
      </dsp:txXfrm>
    </dsp:sp>
    <dsp:sp modelId="{DC3D1057-3911-49DC-8B4B-4F8305BF098A}">
      <dsp:nvSpPr>
        <dsp:cNvPr id="0" name=""/>
        <dsp:cNvSpPr/>
      </dsp:nvSpPr>
      <dsp:spPr>
        <a:xfrm>
          <a:off x="66109" y="793318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454417"/>
          <a:ext cx="3672408" cy="661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83,7            Национальная экономика  10,0</a:t>
          </a:r>
        </a:p>
      </dsp:txBody>
      <dsp:txXfrm>
        <a:off x="800591" y="1454417"/>
        <a:ext cx="2871816" cy="661098"/>
      </dsp:txXfrm>
    </dsp:sp>
    <dsp:sp modelId="{10414709-A3FF-419B-8BA0-6B96893FDF2B}">
      <dsp:nvSpPr>
        <dsp:cNvPr id="0" name=""/>
        <dsp:cNvSpPr/>
      </dsp:nvSpPr>
      <dsp:spPr>
        <a:xfrm>
          <a:off x="66109" y="1520527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181626"/>
          <a:ext cx="3672408" cy="8610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498,7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0591" y="2181626"/>
        <a:ext cx="2871816" cy="861048"/>
      </dsp:txXfrm>
    </dsp:sp>
    <dsp:sp modelId="{B43CAF5A-DF0E-47F1-8B84-50B2394B9328}">
      <dsp:nvSpPr>
        <dsp:cNvPr id="0" name=""/>
        <dsp:cNvSpPr/>
      </dsp:nvSpPr>
      <dsp:spPr>
        <a:xfrm>
          <a:off x="66109" y="2347710"/>
          <a:ext cx="734481" cy="5288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130964"/>
          <a:ext cx="3672408" cy="5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2041,0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0591" y="3130964"/>
        <a:ext cx="2871816" cy="575281"/>
      </dsp:txXfrm>
    </dsp:sp>
    <dsp:sp modelId="{3A722FFA-D144-4D82-A948-F625B32E43B9}">
      <dsp:nvSpPr>
        <dsp:cNvPr id="0" name=""/>
        <dsp:cNvSpPr/>
      </dsp:nvSpPr>
      <dsp:spPr>
        <a:xfrm>
          <a:off x="86322" y="3132895"/>
          <a:ext cx="734481" cy="517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772355"/>
          <a:ext cx="3672408" cy="5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5050,8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0591" y="3772355"/>
        <a:ext cx="2871816" cy="575281"/>
      </dsp:txXfrm>
    </dsp:sp>
    <dsp:sp modelId="{41A6BF44-B293-4BA2-8863-2523825655CA}">
      <dsp:nvSpPr>
        <dsp:cNvPr id="0" name=""/>
        <dsp:cNvSpPr/>
      </dsp:nvSpPr>
      <dsp:spPr>
        <a:xfrm>
          <a:off x="66109" y="3778861"/>
          <a:ext cx="734481" cy="517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393270"/>
          <a:ext cx="3672408" cy="575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41,8</a:t>
          </a:r>
        </a:p>
      </dsp:txBody>
      <dsp:txXfrm>
        <a:off x="800591" y="4393270"/>
        <a:ext cx="2871816" cy="575281"/>
      </dsp:txXfrm>
    </dsp:sp>
    <dsp:sp modelId="{49B16435-6F80-4C40-803F-8DBCEBE6B20D}">
      <dsp:nvSpPr>
        <dsp:cNvPr id="0" name=""/>
        <dsp:cNvSpPr/>
      </dsp:nvSpPr>
      <dsp:spPr>
        <a:xfrm>
          <a:off x="66109" y="4420252"/>
          <a:ext cx="734481" cy="5179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0.50335</cdr:x>
      <cdr:y>0.18479</cdr:y>
    </cdr:from>
    <cdr:to>
      <cdr:x>0.62829</cdr:x>
      <cdr:y>0.25586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4658" y="928694"/>
          <a:ext cx="114300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0.50022</cdr:x>
      <cdr:y>0.32693</cdr:y>
    </cdr:from>
    <cdr:to>
      <cdr:x>0.60955</cdr:x>
      <cdr:y>0.38379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576084" y="1643074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0.50803</cdr:x>
      <cdr:y>0.32693</cdr:y>
    </cdr:from>
    <cdr:to>
      <cdr:x>0.59393</cdr:x>
      <cdr:y>0.38379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647522" y="1643074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0.48988</cdr:x>
      <cdr:y>0.53647</cdr:y>
    </cdr:from>
    <cdr:to>
      <cdr:x>0.61985</cdr:x>
      <cdr:y>0.54902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 flipV="1">
          <a:off x="3500462" y="1954544"/>
          <a:ext cx="928694" cy="457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0.48636</cdr:x>
      <cdr:y>0.45286</cdr:y>
    </cdr:from>
    <cdr:to>
      <cdr:x>0.58086</cdr:x>
      <cdr:y>0.53129</cdr:y>
    </cdr:to>
    <cdr:sp macro="" textlink="">
      <cdr:nvSpPr>
        <cdr:cNvPr id="4" name="TextBox 3"/>
        <cdr:cNvSpPr txBox="1"/>
      </cdr:nvSpPr>
      <cdr:spPr>
        <a:xfrm xmlns:a="http://schemas.openxmlformats.org/drawingml/2006/main" rot="21300087">
          <a:off x="3475310" y="1649933"/>
          <a:ext cx="675255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91,1%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0.46479</cdr:x>
      <cdr:y>0.12552</cdr:y>
    </cdr:to>
    <cdr:sp macro="" textlink="">
      <cdr:nvSpPr>
        <cdr:cNvPr id="3" name="Rectangle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0800000" flipV="1">
          <a:off x="0" y="0"/>
          <a:ext cx="4176465" cy="677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Социальная  сфера  – </a:t>
          </a:r>
        </a:p>
        <a:p xmlns:a="http://schemas.openxmlformats.org/drawingml/2006/main">
          <a:pPr algn="ctr">
            <a:defRPr/>
          </a:pP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2110,8 тыс. рублей </a:t>
          </a:r>
          <a:r>
            <a: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или </a:t>
          </a:r>
          <a:r>
            <a: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/>
            </a:rPr>
            <a:t>27,0%</a:t>
          </a:r>
          <a:endParaRPr lang="ru-RU" sz="1900" dirty="0">
            <a:solidFill>
              <a:srgbClr val="FF0000"/>
            </a:solidFill>
            <a:effectLst>
              <a:outerShdw blurRad="38100" dist="38100" dir="2700000" algn="tl">
                <a:srgbClr val="000000"/>
              </a:outerShdw>
            </a:effectLst>
            <a:latin typeface="Trebuchet MS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0.65143</cdr:x>
      <cdr:y>0.03865</cdr:y>
    </cdr:from>
    <cdr:to>
      <cdr:x>0.83112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56714" y="216024"/>
          <a:ext cx="1643074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2041,0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25.01.2019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25.01.2019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25.01.2019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6.xml"/><Relationship Id="rId6" Type="http://schemas.openxmlformats.org/officeDocument/2006/relationships/chart" Target="../charts/char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Титовского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2900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Титовского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5480" y="2357430"/>
            <a:ext cx="729783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5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Титовского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/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                  1587,2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714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Титовского сельского поселения Миллеровского района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2019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физических лиц – 28,1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341,2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 – 986,7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196,8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13,4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10,9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 </a:t>
            </a:r>
            <a:r>
              <a:rPr lang="ru-RU" sz="1400" b="1" smtClean="0">
                <a:solidFill>
                  <a:prstClr val="black"/>
                </a:solidFill>
                <a:cs typeface="Arial" charset="0"/>
              </a:rPr>
              <a:t>– 10,1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b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8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 физических лиц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/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в бюджет Титовского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сельског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опоселения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Миллеровского района</a:t>
            </a:r>
          </a:p>
        </p:txBody>
      </p:sp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5807,4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6138,8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3284,4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2967,0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5701,1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6055,3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3200,5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2880,5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2019-2021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Титовского сельского поселения Миллеровского района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1883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450" b="1" dirty="0" smtClean="0"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Титовского сельского поселения от 29.12.2017 № 83 «О бюджете Титовского сельского поселения Миллеровского района на 2018 год и на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=""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57158" y="142852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20688"/>
            <a:ext cx="7960398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Титовского сельского поселения Миллеровского района</a:t>
            </a:r>
            <a:endParaRPr lang="ru-RU" sz="2500" b="1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785786" y="2428868"/>
          <a:ext cx="714558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2918"/>
            <a:ext cx="9144000" cy="78625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Титовского сельского поселения Миллеровского района в 2019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7805,4 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13572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Титовского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2019 году – 2120,8 тыс.рублей 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2088" y="1412776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(2,8%)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(0,5%)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2714620"/>
            <a:ext cx="1584176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96,2%)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714612" y="2276872"/>
            <a:ext cx="4000528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5720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3722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2132856" cy="1421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5229200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4" name="TextBox 33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xmlns="" val="518918059"/>
              </p:ext>
            </p:extLst>
          </p:nvPr>
        </p:nvGraphicFramePr>
        <p:xfrm>
          <a:off x="-1000164" y="4572008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000496" y="2714620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Социальное обеспечение села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(0,5%)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2019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357430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51840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жильем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жителей Титовского сельского поселения</a:t>
            </a:r>
          </a:p>
          <a:p>
            <a:pPr algn="ctr"/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 2019 - 2021 годах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71600" y="2276872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0" y="2143116"/>
            <a:ext cx="6624736" cy="264320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10,0 тыс. рублей на 2019 -2021 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том числе :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2019 год – 10,0 тыс.рублей;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2020 год – 0,0 тыс. рублей;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2021 год – 0,0 тыс.рублей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жильем отдельных категорий граждан,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проживающих и работающих в сельской местности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Основные направления бюджетной и налоговой политики Титовского сельского поселения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350" b="1" dirty="0" smtClean="0">
                <a:solidFill>
                  <a:srgbClr val="FF0000"/>
                </a:solidFill>
                <a:cs typeface="Arial" pitchFamily="34" charset="0"/>
              </a:rPr>
              <a:t>(Постановление АТСП от 26.10.2018 № 100)</a:t>
            </a:r>
            <a:endParaRPr lang="ru-RU" sz="135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500" b="1" i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Титовского сельского поселения</a:t>
            </a:r>
            <a:endParaRPr lang="ru-RU" sz="15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932816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Титовского сельского поселения Миллеровского района на 2019 год и 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2019 году 498,7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214686"/>
            <a:ext cx="1368152" cy="1368152"/>
          </a:xfrm>
          <a:prstGeom prst="rect">
            <a:avLst/>
          </a:prstGeom>
          <a:noFill/>
        </p:spPr>
      </p:pic>
      <p:pic>
        <p:nvPicPr>
          <p:cNvPr id="17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3" y="2428868"/>
            <a:ext cx="3786214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000100" y="4143380"/>
            <a:ext cx="3714776" cy="85725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и содержание мест захоронения -18,5 тыс.руб. Расходы на переданные полномочия по похоронному делу -8,0 </a:t>
            </a:r>
            <a:r>
              <a:rPr lang="ru-RU" sz="1400" dirty="0" err="1" smtClean="0">
                <a:solidFill>
                  <a:schemeClr val="tx1"/>
                </a:solidFill>
              </a:rPr>
              <a:t>тыс.руб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8662" y="1500174"/>
            <a:ext cx="3786214" cy="8572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 (лимит электроэнергии, ремонт и содержание сетей уличного освещения)  -                  440,0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Рисунок 25" descr="кла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5072074"/>
            <a:ext cx="3714776" cy="15001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1652574"/>
            <a:ext cx="3143272" cy="8572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Прочие мероприятия по благоустройству -32,2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2019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(98,6%)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6055,3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93223" y="4240825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(1,4%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83,5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6138,8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3825480">
            <a:off x="3299547" y="2840754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88005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Титовского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Титовского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643051"/>
          <a:ext cx="8568952" cy="45480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94775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681393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финансами Титовского сельского поселения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5041,1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3870,8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3920,9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пожарной безопасности и безопасности людей на водных объектах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41,0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24,0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pPr algn="just"/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Титовского сельского поселения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500,7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68,5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68,5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Информационное общество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общественного порядка и противодействие преступности</a:t>
                      </a:r>
                      <a:r>
                        <a:rPr lang="ru-RU" sz="120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Развитие культуры</a:t>
                      </a:r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2041,0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750,3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167,5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02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Социальная поддержка граждан</a:t>
                      </a:r>
                      <a:r>
                        <a:rPr lang="ru-RU" sz="1200" b="0" i="1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0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59,8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59,8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59,8</a:t>
                      </a:r>
                      <a:endParaRPr lang="ru-RU" sz="100" b="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709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/>
                          <a:latin typeface="Georgia (Основной текст)"/>
                        </a:rPr>
                        <a:t>«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Georgia (Основной текст)"/>
                          <a:ea typeface="+mn-ea"/>
                          <a:cs typeface="+mn-cs"/>
                        </a:rPr>
                        <a:t>Обеспечение доступным и комфортным жильем населения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»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7704,4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4773,4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/>
                          <a:latin typeface="Georgia (Основной текст)"/>
                        </a:rPr>
                        <a:t>4240,7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</a:tr>
              <a:tr h="324473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/>
                          <a:latin typeface="Georgia (Основной текст)"/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/>
                          <a:latin typeface="Georgia (Основной текст)"/>
                        </a:rPr>
                        <a:t> расходы</a:t>
                      </a:r>
                      <a:endParaRPr lang="ru-RU" sz="1200" b="1" i="1" dirty="0">
                        <a:effectLst/>
                        <a:latin typeface="Georgia (Основной текст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101,0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223,2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514,9</a:t>
                      </a:r>
                      <a:endParaRPr lang="ru-RU" sz="1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43834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Титовского сельского поселения в 2019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266744200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составления</a:t>
            </a:r>
            <a:endParaRPr lang="ru-RU" b="1" dirty="0" smtClean="0">
              <a:solidFill>
                <a:srgbClr val="53D2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 Титовского сельского поселения Миллеровского района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95508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2019 год и на плановый период 2020 и 2021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Титовского сельского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Титовского сельского поселения, Плана мероприятий по оптимизации расходов Титовского сельского поселения и сокращению муниципального долга Титовского сельского поселения до 2020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Титовского 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357298"/>
            <a:ext cx="6480720" cy="107157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Титовского сельского поселения </a:t>
            </a:r>
          </a:p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от 26.10.2018 №100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428868"/>
            <a:ext cx="2820852" cy="192882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Титовского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Сбалансированность консолидированного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Титовского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Титовского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21455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714884"/>
            <a:ext cx="675694" cy="4501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Титовского сельского поселения Миллеровского района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7158" y="1571612"/>
          <a:ext cx="8499823" cy="4734499"/>
        </p:xfrm>
        <a:graphic>
          <a:graphicData uri="http://schemas.openxmlformats.org/drawingml/2006/table">
            <a:tbl>
              <a:tblPr/>
              <a:tblGrid>
                <a:gridCol w="2556856"/>
                <a:gridCol w="2004024"/>
                <a:gridCol w="1776298"/>
                <a:gridCol w="2162645"/>
              </a:tblGrid>
              <a:tr h="362884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7726,0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4915,9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4670,4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1587,2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1631,5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1703,4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7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6138,8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3284,4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2967,0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6055,3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3200,5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2880,5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8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7805,4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4996,6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4755,6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-79,4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-80,7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-85,2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72396" y="1357298"/>
            <a:ext cx="124807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Титовского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285720" y="178592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700" b="1" dirty="0" smtClean="0">
                <a:latin typeface="Arial" pitchFamily="34" charset="0"/>
                <a:cs typeface="Arial" pitchFamily="34" charset="0"/>
              </a:rPr>
              <a:t>7726,0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7805,4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Титовского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60648"/>
            <a:ext cx="367753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Титовского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86330911"/>
              </p:ext>
            </p:extLst>
          </p:nvPr>
        </p:nvGraphicFramePr>
        <p:xfrm>
          <a:off x="-4084" y="1500174"/>
          <a:ext cx="9148084" cy="502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928794" y="307181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8589,4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3143248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7726,0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20906</TotalTime>
  <Words>1503</Words>
  <Application>Microsoft Office PowerPoint</Application>
  <PresentationFormat>Экран (4:3)</PresentationFormat>
  <Paragraphs>365</Paragraphs>
  <Slides>23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Титовского сельского поселения </vt:lpstr>
      <vt:lpstr>Слайд 2</vt:lpstr>
      <vt:lpstr>Слайд 3</vt:lpstr>
      <vt:lpstr>Основные направления бюджетной и налоговой политики Титовского сельского поселения на 2019-2021 годы  </vt:lpstr>
      <vt:lpstr>Основные приоритеты Титовского сельского поселения </vt:lpstr>
      <vt:lpstr>Слайд 6</vt:lpstr>
      <vt:lpstr>Основные характеристики  бюджета Титовского сельского поселения Миллеровского района  на 2019-2021 годы</vt:lpstr>
      <vt:lpstr>Основные параметры бюджета Титовского сельского поселения Миллеровского района на 2019 год</vt:lpstr>
      <vt:lpstr>Динамика доходов бюджета Титовского сельского поселения Миллеровского района</vt:lpstr>
      <vt:lpstr>Собственные доходы  бюджета Титовского сельского поселения Миллеровского района</vt:lpstr>
      <vt:lpstr>Слайд 11</vt:lpstr>
      <vt:lpstr>Динамика поступлений  налога на доходы физических лиц  в бюджет Титовского сельског опоселения Миллеровского района</vt:lpstr>
      <vt:lpstr>Безвозмездные поступления из областного бюджета</vt:lpstr>
      <vt:lpstr>Слайд 14</vt:lpstr>
      <vt:lpstr>Динамика расходов  бюджета Титовского сельского поселения Миллеровского района</vt:lpstr>
      <vt:lpstr>Расходы бюджета Титовского сельского поселения Миллеровского района в 2019 году 7805,4 тыс. рублей</vt:lpstr>
      <vt:lpstr>Расходы бюджета Титовского сельского поселения Миллеровского района на социальную сферу в 2019 году – 2120,8 тыс.рублей </vt:lpstr>
      <vt:lpstr>Структура расходов по разделу «Культура, кинематография» на 2019 год           </vt:lpstr>
      <vt:lpstr>Слайд 19</vt:lpstr>
      <vt:lpstr>Слайд 20</vt:lpstr>
      <vt:lpstr>Слайд 21</vt:lpstr>
      <vt:lpstr>Расходы бюджета Титовского сельского поселения Миллеровского района, формируемые в рамках муниципальных программ Титовского сельского поселения, и непрограммные расходы </vt:lpstr>
      <vt:lpstr>Структура расходов по муниципальным программам Титовского сельского поселения в 2019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2185</cp:revision>
  <dcterms:created xsi:type="dcterms:W3CDTF">2011-10-21T12:19:44Z</dcterms:created>
  <dcterms:modified xsi:type="dcterms:W3CDTF">2019-01-25T16:18:57Z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