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1" r:id="rId24"/>
    <p:sldId id="1608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507" autoAdjust="0"/>
  </p:normalViewPr>
  <p:slideViewPr>
    <p:cSldViewPr>
      <p:cViewPr>
        <p:scale>
          <a:sx n="100" d="100"/>
          <a:sy n="100" d="100"/>
        </p:scale>
        <p:origin x="-75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61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591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97E-2"/>
                  <c:y val="-5.458698619506798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1587.2</c:v>
                </c:pt>
                <c:pt idx="1">
                  <c:v>1737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7726</c:v>
                </c:pt>
                <c:pt idx="1">
                  <c:v>7834.1</c:v>
                </c:pt>
              </c:numCache>
            </c:numRef>
          </c:val>
        </c:ser>
        <c:shape val="box"/>
        <c:axId val="124954880"/>
        <c:axId val="125046784"/>
        <c:axId val="0"/>
      </c:bar3DChart>
      <c:catAx>
        <c:axId val="124954880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046784"/>
        <c:crosses val="autoZero"/>
        <c:auto val="1"/>
        <c:lblAlgn val="ctr"/>
        <c:lblOffset val="100"/>
        <c:tickLblSkip val="1"/>
        <c:tickMarkSkip val="1"/>
      </c:catAx>
      <c:valAx>
        <c:axId val="125046784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954880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543E-2"/>
          <c:y val="0.8698866390046861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81"/>
          <c:h val="0.750003258432831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293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3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Бюджет 2020 год</c:v>
                </c:pt>
                <c:pt idx="1">
                  <c:v>Бюджет 2021 год</c:v>
                </c:pt>
                <c:pt idx="2">
                  <c:v>Бюджет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1737</c:v>
                </c:pt>
                <c:pt idx="1">
                  <c:v>1776.7</c:v>
                </c:pt>
                <c:pt idx="2">
                  <c:v>1861</c:v>
                </c:pt>
              </c:numCache>
            </c:numRef>
          </c:val>
        </c:ser>
        <c:shape val="box"/>
        <c:axId val="126065280"/>
        <c:axId val="174319104"/>
        <c:axId val="0"/>
      </c:bar3DChart>
      <c:catAx>
        <c:axId val="126065280"/>
        <c:scaling>
          <c:orientation val="minMax"/>
        </c:scaling>
        <c:axPos val="b"/>
        <c:numFmt formatCode="General" sourceLinked="1"/>
        <c:tickLblPos val="nextTo"/>
        <c:crossAx val="174319104"/>
        <c:crosses val="autoZero"/>
        <c:auto val="1"/>
        <c:lblAlgn val="ctr"/>
        <c:lblOffset val="100"/>
      </c:catAx>
      <c:valAx>
        <c:axId val="17431910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2606528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08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473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848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55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8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328.5</c:v>
                </c:pt>
                <c:pt idx="1">
                  <c:v>1107</c:v>
                </c:pt>
                <c:pt idx="2">
                  <c:v>50.7</c:v>
                </c:pt>
                <c:pt idx="3">
                  <c:v>20.7</c:v>
                </c:pt>
                <c:pt idx="4">
                  <c:v>38.4</c:v>
                </c:pt>
                <c:pt idx="5">
                  <c:v>181.3</c:v>
                </c:pt>
                <c:pt idx="6">
                  <c:v>10.4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07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Бюджет 2020 год</c:v>
                </c:pt>
                <c:pt idx="2">
                  <c:v>Бюджет 2021 год</c:v>
                </c:pt>
                <c:pt idx="3">
                  <c:v>Бюджет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341.2</c:v>
                </c:pt>
                <c:pt idx="1">
                  <c:v>328.5</c:v>
                </c:pt>
                <c:pt idx="2">
                  <c:v>346.3</c:v>
                </c:pt>
                <c:pt idx="3">
                  <c:v>363.6</c:v>
                </c:pt>
              </c:numCache>
            </c:numRef>
          </c:val>
        </c:ser>
        <c:axId val="155951104"/>
        <c:axId val="155941120"/>
      </c:barChart>
      <c:valAx>
        <c:axId val="155941120"/>
        <c:scaling>
          <c:orientation val="minMax"/>
        </c:scaling>
        <c:delete val="1"/>
        <c:axPos val="b"/>
        <c:numFmt formatCode="#,##0.0" sourceLinked="1"/>
        <c:tickLblPos val="none"/>
        <c:crossAx val="155951104"/>
        <c:crosses val="autoZero"/>
        <c:crossBetween val="between"/>
        <c:majorUnit val="5000"/>
      </c:valAx>
      <c:catAx>
        <c:axId val="155951104"/>
        <c:scaling>
          <c:orientation val="minMax"/>
        </c:scaling>
        <c:axPos val="l"/>
        <c:numFmt formatCode="General" sourceLinked="1"/>
        <c:tickLblPos val="nextTo"/>
        <c:crossAx val="155941120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761E-2"/>
          <c:y val="0"/>
          <c:w val="0.954943442201891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399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Бюджет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7805.4</c:v>
                </c:pt>
                <c:pt idx="1">
                  <c:v>7921</c:v>
                </c:pt>
              </c:numCache>
            </c:numRef>
          </c:val>
        </c:ser>
        <c:gapWidth val="124"/>
        <c:gapDepth val="165"/>
        <c:shape val="box"/>
        <c:axId val="173732224"/>
        <c:axId val="173733760"/>
        <c:axId val="0"/>
      </c:bar3DChart>
      <c:catAx>
        <c:axId val="1737322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73733760"/>
        <c:crosses val="autoZero"/>
        <c:auto val="1"/>
        <c:lblAlgn val="ctr"/>
        <c:lblOffset val="100"/>
        <c:tickLblSkip val="1"/>
        <c:tickMarkSkip val="1"/>
      </c:catAx>
      <c:valAx>
        <c:axId val="17373376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373222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5.2002649544342933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5712536903095768E-2"/>
                  <c:y val="-2.9622995893537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Sheet1!$B$1:$J$2</c:f>
              <c:multiLvlStrCache>
                <c:ptCount val="8"/>
                <c:lvl>
                  <c:pt idx="0">
                    <c:v>5 005,4</c:v>
                  </c:pt>
                  <c:pt idx="1">
                    <c:v>81,4</c:v>
                  </c:pt>
                  <c:pt idx="2">
                    <c:v>111,8</c:v>
                  </c:pt>
                  <c:pt idx="3">
                    <c:v>50,0</c:v>
                  </c:pt>
                  <c:pt idx="4">
                    <c:v>357,9</c:v>
                  </c:pt>
                  <c:pt idx="5">
                    <c:v>8,0</c:v>
                  </c:pt>
                  <c:pt idx="6">
                    <c:v>2 242,4</c:v>
                  </c:pt>
                  <c:pt idx="7">
                    <c:v>64,1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Sheet1!$B$2:$J$2</c:f>
              <c:numCache>
                <c:formatCode>#,##0.0</c:formatCode>
                <c:ptCount val="8"/>
                <c:pt idx="0">
                  <c:v>5005.3999999999996</c:v>
                </c:pt>
                <c:pt idx="1">
                  <c:v>81.400000000000006</c:v>
                </c:pt>
                <c:pt idx="2">
                  <c:v>111.8</c:v>
                </c:pt>
                <c:pt idx="3">
                  <c:v>50</c:v>
                </c:pt>
                <c:pt idx="4">
                  <c:v>357.9</c:v>
                </c:pt>
                <c:pt idx="5">
                  <c:v>8</c:v>
                </c:pt>
                <c:pt idx="6">
                  <c:v>2242.4</c:v>
                </c:pt>
                <c:pt idx="7">
                  <c:v>64.099999999999994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Sheet1!$B$1:$J$2</c:f>
              <c:multiLvlStrCache>
                <c:ptCount val="8"/>
                <c:lvl>
                  <c:pt idx="0">
                    <c:v>5 005,4</c:v>
                  </c:pt>
                  <c:pt idx="1">
                    <c:v>81,4</c:v>
                  </c:pt>
                  <c:pt idx="2">
                    <c:v>111,8</c:v>
                  </c:pt>
                  <c:pt idx="3">
                    <c:v>50,0</c:v>
                  </c:pt>
                  <c:pt idx="4">
                    <c:v>357,9</c:v>
                  </c:pt>
                  <c:pt idx="5">
                    <c:v>8,0</c:v>
                  </c:pt>
                  <c:pt idx="6">
                    <c:v>2 242,4</c:v>
                  </c:pt>
                  <c:pt idx="7">
                    <c:v>64,1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Sheet1!$B$3:$J$3</c:f>
              <c:numCache>
                <c:formatCode>#,##0.00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3687609729953099"/>
          <c:y val="2.3542828669010814E-3"/>
          <c:w val="0.35029362221913579"/>
          <c:h val="0.86313126294855724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2519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328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2041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2314,5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571.79999999999995</c:v>
                </c:pt>
              </c:numCache>
            </c:numRef>
          </c:val>
        </c:ser>
        <c:axId val="178613248"/>
        <c:axId val="178627328"/>
      </c:barChart>
      <c:catAx>
        <c:axId val="178613248"/>
        <c:scaling>
          <c:orientation val="minMax"/>
        </c:scaling>
        <c:delete val="1"/>
        <c:axPos val="b"/>
        <c:tickLblPos val="none"/>
        <c:crossAx val="178627328"/>
        <c:crosses val="autoZero"/>
        <c:auto val="1"/>
        <c:lblAlgn val="ctr"/>
        <c:lblOffset val="100"/>
      </c:catAx>
      <c:valAx>
        <c:axId val="1786273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8613248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462817147856535E-2"/>
          <c:y val="0.21856424129219734"/>
          <c:w val="0.51583136482939629"/>
          <c:h val="0.774219392976512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delete val="1"/>
            </c:dLbl>
            <c:dLbl>
              <c:idx val="3"/>
              <c:layout>
                <c:manualLayout>
                  <c:x val="-4.5833333333333746E-2"/>
                  <c:y val="4.5444461143196932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9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- 1011,4</c:v>
                </c:pt>
                <c:pt idx="2">
                  <c:v>Расходы на оплату труда -195,0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1011.4</c:v>
                </c:pt>
                <c:pt idx="2">
                  <c:v>1231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09727690288756"/>
          <c:y val="9.0006333598128027E-2"/>
          <c:w val="0.37083333333333335"/>
          <c:h val="0.851750864160425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1232768664006623E-2"/>
          <c:w val="0.86999803149606636"/>
          <c:h val="0.88368579627999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809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2306,5</a:t>
                    </a:r>
                    <a:endParaRPr lang="ru-RU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29,5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12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5516,7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70,5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2306.5</c:v>
                </c:pt>
                <c:pt idx="1">
                  <c:v>5516.7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6805555555555556"/>
          <c:y val="0.84665661163235073"/>
          <c:w val="0.46087926509186372"/>
          <c:h val="0.1283489347388912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1" custScaleX="92481" custScaleY="89920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1" custScaleX="94443" custScaleY="135902" custLinFactNeighborX="-5748" custLinFactNeighborY="-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328,5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6097,1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181,3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1107,0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50,7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10,4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81,4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111,8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357,9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2242,4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5005,4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9526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262826" y="603521"/>
          <a:ext cx="4309894" cy="310285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2826" y="603521"/>
        <a:ext cx="4309894" cy="3102851"/>
      </dsp:txXfrm>
    </dsp:sp>
    <dsp:sp modelId="{CA80EEC5-8180-463D-AB43-E20FC1CCE0B0}">
      <dsp:nvSpPr>
        <dsp:cNvPr id="0" name=""/>
        <dsp:cNvSpPr/>
      </dsp:nvSpPr>
      <dsp:spPr>
        <a:xfrm rot="5400000">
          <a:off x="3831178" y="-565835"/>
          <a:ext cx="4233987" cy="536565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3831178" y="-565835"/>
        <a:ext cx="4233987" cy="53656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328,5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50,7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6097,1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1107,0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38,4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181,3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10,4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64,1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0"/>
        <a:ext cx="2868662" cy="692637"/>
      </dsp:txXfrm>
    </dsp:sp>
    <dsp:sp modelId="{8742C5EE-2DD0-46E4-AB75-87A4D25F8D62}">
      <dsp:nvSpPr>
        <dsp:cNvPr id="0" name=""/>
        <dsp:cNvSpPr/>
      </dsp:nvSpPr>
      <dsp:spPr>
        <a:xfrm>
          <a:off x="69263" y="69263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7033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770330"/>
        <a:ext cx="2868662" cy="692637"/>
      </dsp:txXfrm>
    </dsp:sp>
    <dsp:sp modelId="{DC3D1057-3911-49DC-8B4B-4F8305BF098A}">
      <dsp:nvSpPr>
        <dsp:cNvPr id="0" name=""/>
        <dsp:cNvSpPr/>
      </dsp:nvSpPr>
      <dsp:spPr>
        <a:xfrm>
          <a:off x="69263" y="831164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23802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81,4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111,8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3745" y="1523802"/>
        <a:ext cx="2868662" cy="692637"/>
      </dsp:txXfrm>
    </dsp:sp>
    <dsp:sp modelId="{10414709-A3FF-419B-8BA0-6B96893FDF2B}">
      <dsp:nvSpPr>
        <dsp:cNvPr id="0" name=""/>
        <dsp:cNvSpPr/>
      </dsp:nvSpPr>
      <dsp:spPr>
        <a:xfrm>
          <a:off x="69263" y="1593066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285703"/>
          <a:ext cx="3672408" cy="659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357,9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2285703"/>
        <a:ext cx="2868662" cy="659834"/>
      </dsp:txXfrm>
    </dsp:sp>
    <dsp:sp modelId="{B43CAF5A-DF0E-47F1-8B84-50B2394B9328}">
      <dsp:nvSpPr>
        <dsp:cNvPr id="0" name=""/>
        <dsp:cNvSpPr/>
      </dsp:nvSpPr>
      <dsp:spPr>
        <a:xfrm>
          <a:off x="69263" y="2338565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3803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2242,4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3745" y="3038039"/>
        <a:ext cx="2868662" cy="602726"/>
      </dsp:txXfrm>
    </dsp:sp>
    <dsp:sp modelId="{3A722FFA-D144-4D82-A948-F625B32E43B9}">
      <dsp:nvSpPr>
        <dsp:cNvPr id="0" name=""/>
        <dsp:cNvSpPr/>
      </dsp:nvSpPr>
      <dsp:spPr>
        <a:xfrm>
          <a:off x="89476" y="3040062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1002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5005,4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3745" y="3710029"/>
        <a:ext cx="2868662" cy="602726"/>
      </dsp:txXfrm>
    </dsp:sp>
    <dsp:sp modelId="{41A6BF44-B293-4BA2-8863-2523825655CA}">
      <dsp:nvSpPr>
        <dsp:cNvPr id="0" name=""/>
        <dsp:cNvSpPr/>
      </dsp:nvSpPr>
      <dsp:spPr>
        <a:xfrm>
          <a:off x="69263" y="371684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65825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4365825"/>
        <a:ext cx="2868662" cy="602726"/>
      </dsp:txXfrm>
    </dsp:sp>
    <dsp:sp modelId="{49B16435-6F80-4C40-803F-8DBCEBE6B20D}">
      <dsp:nvSpPr>
        <dsp:cNvPr id="0" name=""/>
        <dsp:cNvSpPr/>
      </dsp:nvSpPr>
      <dsp:spPr>
        <a:xfrm>
          <a:off x="69263" y="438883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91,1%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2314,5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29,2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0.37799</cdr:x>
      <cdr:y>0.70583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55"/>
          <a:ext cx="2124744" cy="14967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2242,4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24.01.2020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24.01.2020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24.01.2020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1737,0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Титовского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50,7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328,5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1107,0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181,3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20,7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10,4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сельского поселения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6138,8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6097,1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9624,6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3372,3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6055,3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3341,9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6000,0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2020 году до 12130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2020 и 2022 годы – утвержденные ассигнования в решении Собрания депутатов Титовского сельского поселения от 29.12.2018 № 127 «О бюджете Титовского сельского поселения Миллеровского района на 2019 год и на плановый период 2020 и 2021 годов», на 2022 год – бюджетные ассигнования 2021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7921,0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463576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2314,5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(2,8%)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96,9%)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-1000164" y="4572008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357,9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357694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3" y="2214554"/>
            <a:ext cx="3071834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14942" y="1500174"/>
            <a:ext cx="3429024" cy="8572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</a:t>
            </a:r>
            <a:r>
              <a:rPr lang="ru-RU" sz="1400" dirty="0" smtClean="0">
                <a:solidFill>
                  <a:schemeClr val="tx1"/>
                </a:solidFill>
              </a:rPr>
              <a:t>-22,0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Переданные полномочия по похоронному делу </a:t>
            </a:r>
            <a:r>
              <a:rPr lang="ru-RU" sz="1400" dirty="0" smtClean="0">
                <a:solidFill>
                  <a:schemeClr val="tx1"/>
                </a:solidFill>
              </a:rPr>
              <a:t>-8,4 тыс</a:t>
            </a:r>
            <a:r>
              <a:rPr lang="ru-RU" sz="1400" dirty="0" smtClean="0">
                <a:solidFill>
                  <a:schemeClr val="tx1"/>
                </a:solidFill>
              </a:rPr>
              <a:t>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428736"/>
            <a:ext cx="4143404" cy="71438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</a:t>
            </a:r>
            <a:r>
              <a:rPr lang="ru-RU" sz="1400" dirty="0" smtClean="0">
                <a:solidFill>
                  <a:schemeClr val="tx1"/>
                </a:solidFill>
              </a:rPr>
              <a:t>230,0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428868"/>
            <a:ext cx="3071834" cy="14287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286380" y="3929066"/>
            <a:ext cx="3286148" cy="4286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</a:t>
            </a:r>
            <a:r>
              <a:rPr lang="ru-RU" sz="1400" dirty="0" smtClean="0">
                <a:solidFill>
                  <a:schemeClr val="tx1"/>
                </a:solidFill>
              </a:rPr>
              <a:t>-50,8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42910" y="3643314"/>
            <a:ext cx="3786214" cy="71438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Озеленение-16,7 </a:t>
            </a:r>
            <a:r>
              <a:rPr lang="ru-RU" sz="1400" dirty="0" smtClean="0">
                <a:solidFill>
                  <a:schemeClr val="tx1"/>
                </a:solidFill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Пользователь\Desktop\Db-CVCCX4AEfA9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586863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31.10.2019 № 148)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Титовского сельского поселения Миллеровского района на 2020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98,7%)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6015,5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3786191"/>
            <a:ext cx="3000395" cy="1357322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1,3%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81,6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6097,1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5121621" y="2586772"/>
            <a:ext cx="1354661" cy="1173194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47013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4986,6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3586,3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4063,3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110,6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399,5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6655,6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2242,4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832,9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864,4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64,1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7823,2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11080,8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4957,7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409,2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368,1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357158" y="1500174"/>
          <a:ext cx="878684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2020 год и на плановый период 2021 и 2022 годов»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2021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31.10.2019 №148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бюджета Титовского сельского поселения Миллеровского района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Миллеровского района </a:t>
            </a:r>
          </a:p>
          <a:p>
            <a:pPr algn="ctr">
              <a:defRPr/>
            </a:pP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algn="ctr">
              <a:defRPr/>
            </a:pPr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7834,1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11401,3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5233,3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1737,0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1776,7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1861,0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6097,1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9624,6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3372,3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6015,5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3341,9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6199,6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7921,0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11490,0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5325,8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-88,7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-92,5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7834,1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7921,0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  <a:p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857232"/>
            <a:ext cx="8785256" cy="35889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7726,0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7834,1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22036</TotalTime>
  <Words>1416</Words>
  <Application>Microsoft Office PowerPoint</Application>
  <PresentationFormat>Экран (4:3)</PresentationFormat>
  <Paragraphs>351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Слайд 2</vt:lpstr>
      <vt:lpstr>Слайд 3</vt:lpstr>
      <vt:lpstr>Основные направления бюджетной и налоговой политики Титовского сельского поселения на 2020-2022 годы  </vt:lpstr>
      <vt:lpstr>Основные приоритеты Титовского сельского поселения </vt:lpstr>
      <vt:lpstr>Слайд 6</vt:lpstr>
      <vt:lpstr>Основные характеристики  бюджета Титовского сельского поселения Миллеровского района  на 2020-2022 годы</vt:lpstr>
      <vt:lpstr>Основные параметры бюджета Титовского сельского поселения Миллеровского района на 2020 год</vt:lpstr>
      <vt:lpstr>Динамика доходов бюджета Титовского сельского поселения Миллеровского района</vt:lpstr>
      <vt:lpstr>Собственные доходы  бюджета Титовского сельского поселения Миллеровского района</vt:lpstr>
      <vt:lpstr>Слайд 11</vt:lpstr>
      <vt:lpstr>Динамика поступлений  налога на доходы физических лиц  в бюджет Титовского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2020 году 7921,0 тыс. рублей</vt:lpstr>
      <vt:lpstr>Расходы бюджета Титовского сельского поселения Миллеровского района на социальную сферу в 2020 году – 2314,5 тыс.рублей</vt:lpstr>
      <vt:lpstr>Структура расходов по разделу «Культура, кинематография» на 2020 год           </vt:lpstr>
      <vt:lpstr>Слайд 19</vt:lpstr>
      <vt:lpstr>Слайд 20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непрограмные расходы </vt:lpstr>
      <vt:lpstr>Структура расходов по муниципальным программам Титовского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2261</cp:revision>
  <dcterms:created xsi:type="dcterms:W3CDTF">2011-10-21T12:19:44Z</dcterms:created>
  <dcterms:modified xsi:type="dcterms:W3CDTF">2020-01-24T16:23:42Z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