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3824" r:id="rId5"/>
    <p:sldMasterId id="2147484065" r:id="rId6"/>
  </p:sldMasterIdLst>
  <p:notesMasterIdLst>
    <p:notesMasterId r:id="rId25"/>
  </p:notesMasterIdLst>
  <p:handoutMasterIdLst>
    <p:handoutMasterId r:id="rId26"/>
  </p:handoutMasterIdLst>
  <p:sldIdLst>
    <p:sldId id="896" r:id="rId7"/>
    <p:sldId id="897" r:id="rId8"/>
    <p:sldId id="1202" r:id="rId9"/>
    <p:sldId id="1166" r:id="rId10"/>
    <p:sldId id="1204" r:id="rId11"/>
    <p:sldId id="1198" r:id="rId12"/>
    <p:sldId id="1170" r:id="rId13"/>
    <p:sldId id="904" r:id="rId14"/>
    <p:sldId id="1572" r:id="rId15"/>
    <p:sldId id="1368" r:id="rId16"/>
    <p:sldId id="1502" r:id="rId17"/>
    <p:sldId id="1587" r:id="rId18"/>
    <p:sldId id="1571" r:id="rId19"/>
    <p:sldId id="1519" r:id="rId20"/>
    <p:sldId id="1533" r:id="rId21"/>
    <p:sldId id="1566" r:id="rId22"/>
    <p:sldId id="1349" r:id="rId23"/>
    <p:sldId id="1156" r:id="rId2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57" autoAdjust="0"/>
    <p:restoredTop sz="95552" autoAdjust="0"/>
  </p:normalViewPr>
  <p:slideViewPr>
    <p:cSldViewPr>
      <p:cViewPr>
        <p:scale>
          <a:sx n="100" d="100"/>
          <a:sy n="100" d="100"/>
        </p:scale>
        <p:origin x="312" y="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316033006947E-3"/>
          <c:y val="0"/>
          <c:w val="0.990576168396696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270.10000000000002</c:v>
                </c:pt>
                <c:pt idx="1">
                  <c:v>6.2</c:v>
                </c:pt>
                <c:pt idx="2">
                  <c:v>1107.9000000000001</c:v>
                </c:pt>
                <c:pt idx="3">
                  <c:v>219</c:v>
                </c:pt>
                <c:pt idx="4">
                  <c:v>12.9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368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270.10000000000002</c:v>
                </c:pt>
                <c:pt idx="1">
                  <c:v>288.89999999999992</c:v>
                </c:pt>
                <c:pt idx="2">
                  <c:v>306.10000000000002</c:v>
                </c:pt>
              </c:numCache>
            </c:numRef>
          </c:val>
          <c:shape val="cylinder"/>
        </c:ser>
        <c:shape val="box"/>
        <c:axId val="84141568"/>
        <c:axId val="88482176"/>
        <c:axId val="0"/>
      </c:bar3DChart>
      <c:catAx>
        <c:axId val="84141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8482176"/>
        <c:crosses val="autoZero"/>
        <c:auto val="1"/>
        <c:lblAlgn val="ctr"/>
        <c:lblOffset val="100"/>
      </c:catAx>
      <c:valAx>
        <c:axId val="88482176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84141568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sideWall>
      <c:spPr>
        <a:noFill/>
        <a:ln w="27068">
          <a:noFill/>
        </a:ln>
      </c:spPr>
    </c:sideWall>
    <c:backWall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4.5056557798115515E-2"/>
          <c:y val="3.7640074671565708E-2"/>
          <c:w val="0.95494344220188565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chemeClr val="accent4">
                    <a:lumMod val="5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prst="relaxedInset"/>
              <a:bevelB prst="relaxedInset"/>
            </a:sp3d>
          </c:spPr>
          <c:dLbls>
            <c:dLbl>
              <c:idx val="0"/>
              <c:layout>
                <c:manualLayout>
                  <c:x val="-3.8067415644897462E-2"/>
                  <c:y val="-3.00486684649821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1530122,7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0829403126816592E-2"/>
                  <c:y val="8.390434597778504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1415019,6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5610121260459898E-2"/>
                  <c:y val="4.50421055630180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1364190,0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7015188548073794E-2"/>
                  <c:y val="-3.3746710417172442E-2"/>
                </c:manualLayout>
              </c:layout>
              <c:showVal val="1"/>
            </c:dLbl>
            <c:dLbl>
              <c:idx val="4"/>
              <c:layout>
                <c:manualLayout>
                  <c:x val="4.8002648263101515E-2"/>
                  <c:y val="-0.20290517408454628"/>
                </c:manualLayout>
              </c:layout>
              <c:showVal val="1"/>
            </c:dLbl>
            <c:spPr>
              <a:noFill/>
              <a:ln w="27068">
                <a:noFill/>
              </a:ln>
            </c:spPr>
            <c:txPr>
              <a:bodyPr/>
              <a:lstStyle/>
              <a:p>
                <a:pPr>
                  <a:defRPr sz="18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Бюджет Титовского сельского поселения Миллеровского района</c:v>
                </c:pt>
              </c:strCache>
            </c:strRef>
          </c:tx>
          <c:spPr>
            <a:solidFill>
              <a:srgbClr val="97E60A"/>
            </a:soli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9132074550639191E-2"/>
                  <c:y val="-0.139504724600578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7163,7</a:t>
                    </a:r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145564634232537E-2"/>
                  <c:y val="-0.14521510859334347"/>
                </c:manualLayout>
              </c:layout>
              <c:tx>
                <c:rich>
                  <a:bodyPr/>
                  <a:lstStyle/>
                  <a:p>
                    <a:r>
                      <a:rPr lang="ru-RU" sz="1812" b="1" i="0" u="none" strike="noStrike" baseline="0" dirty="0" smtClean="0"/>
                      <a:t>6089,3</a:t>
                    </a:r>
                    <a:endParaRPr lang="ru-RU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6700736955153192E-2"/>
                  <c:y val="-0.170054624101313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5657,0</a:t>
                    </a:r>
                    <a:endParaRPr lang="ru-RU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8793471600798795E-2"/>
                  <c:y val="-0.1227053686341006"/>
                </c:manualLayout>
              </c:layout>
              <c:tx>
                <c:rich>
                  <a:bodyPr/>
                  <a:lstStyle/>
                  <a:p>
                    <a:r>
                      <a:rPr lang="ru-RU" sz="1812" b="1" i="0" u="none" strike="noStrike" baseline="0" dirty="0" smtClean="0"/>
                      <a:t>185 397,8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812" b="1" i="0" u="none" strike="noStrike" kern="1200" baseline="0">
                    <a:solidFill>
                      <a:prstClr val="black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7163.7</c:v>
                </c:pt>
                <c:pt idx="1">
                  <c:v>6089.3</c:v>
                </c:pt>
                <c:pt idx="2">
                  <c:v>5657</c:v>
                </c:pt>
              </c:numCache>
            </c:numRef>
          </c:val>
        </c:ser>
        <c:gapWidth val="124"/>
        <c:gapDepth val="165"/>
        <c:shape val="box"/>
        <c:axId val="138060544"/>
        <c:axId val="138062464"/>
        <c:axId val="0"/>
      </c:bar3DChart>
      <c:catAx>
        <c:axId val="138060544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8062464"/>
        <c:crosses val="autoZero"/>
        <c:auto val="1"/>
        <c:lblAlgn val="ctr"/>
        <c:lblOffset val="100"/>
        <c:tickLblSkip val="1"/>
        <c:tickMarkSkip val="1"/>
      </c:catAx>
      <c:valAx>
        <c:axId val="138062464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38060544"/>
        <c:crosses val="autoZero"/>
        <c:crossBetween val="between"/>
        <c:majorUnit val="50000"/>
        <c:minorUnit val="10000"/>
      </c:valAx>
      <c:spPr>
        <a:scene3d>
          <a:camera prst="orthographicFront"/>
          <a:lightRig rig="threePt" dir="t"/>
        </a:scene3d>
        <a:sp3d prstMaterial="flat"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2835050457599404E-2"/>
          <c:y val="0.88192167028594093"/>
          <c:w val="0.40289467947764801"/>
          <c:h val="0.11272414118018309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5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046161537606954E-2"/>
                  <c:y val="-5.8789764100285163E-2"/>
                </c:manualLayout>
              </c:layout>
              <c:showVal val="1"/>
            </c:dLbl>
            <c:dLbl>
              <c:idx val="1"/>
              <c:layout>
                <c:manualLayout>
                  <c:x val="2.2046161537606954E-2"/>
                  <c:y val="-5.8789764100285163E-2"/>
                </c:manualLayout>
              </c:layout>
              <c:showVal val="1"/>
            </c:dLbl>
            <c:dLbl>
              <c:idx val="2"/>
              <c:layout>
                <c:manualLayout>
                  <c:x val="9.4483549446886857E-3"/>
                  <c:y val="-5.45904952359791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7163.7</c:v>
                </c:pt>
                <c:pt idx="1">
                  <c:v>6089.3</c:v>
                </c:pt>
                <c:pt idx="2">
                  <c:v>5657</c:v>
                </c:pt>
              </c:numCache>
            </c:numRef>
          </c:val>
        </c:ser>
        <c:shape val="box"/>
        <c:axId val="141271040"/>
        <c:axId val="141272576"/>
        <c:axId val="0"/>
      </c:bar3DChart>
      <c:catAx>
        <c:axId val="141271040"/>
        <c:scaling>
          <c:orientation val="minMax"/>
        </c:scaling>
        <c:axPos val="b"/>
        <c:numFmt formatCode="General" sourceLinked="1"/>
        <c:tickLblPos val="nextTo"/>
        <c:crossAx val="141272576"/>
        <c:crosses val="autoZero"/>
        <c:auto val="1"/>
        <c:lblAlgn val="ctr"/>
        <c:lblOffset val="100"/>
      </c:catAx>
      <c:valAx>
        <c:axId val="141272576"/>
        <c:scaling>
          <c:orientation val="minMax"/>
        </c:scaling>
        <c:delete val="1"/>
        <c:axPos val="l"/>
        <c:numFmt formatCode="0.0" sourceLinked="1"/>
        <c:tickLblPos val="none"/>
        <c:crossAx val="141271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191587408162382"/>
          <c:y val="0.2811754576288909"/>
          <c:w val="0.85410171816658076"/>
          <c:h val="0.4959334583739061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Проект
2018 год</c:v>
                </c:pt>
                <c:pt idx="1">
                  <c:v>Проект
2019 год</c:v>
                </c:pt>
                <c:pt idx="2">
                  <c:v>Проект 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2262.8000000000002</c:v>
                </c:pt>
                <c:pt idx="1">
                  <c:v>1957.2</c:v>
                </c:pt>
                <c:pt idx="2">
                  <c:v>1927</c:v>
                </c:pt>
              </c:numCache>
            </c:numRef>
          </c:val>
        </c:ser>
        <c:shape val="cone"/>
        <c:axId val="93642112"/>
        <c:axId val="93713920"/>
        <c:axId val="76552832"/>
      </c:bar3DChart>
      <c:catAx>
        <c:axId val="93642112"/>
        <c:scaling>
          <c:orientation val="minMax"/>
        </c:scaling>
        <c:axPos val="b"/>
        <c:numFmt formatCode="General" sourceLinked="1"/>
        <c:tickLblPos val="nextTo"/>
        <c:crossAx val="93713920"/>
        <c:crosses val="autoZero"/>
        <c:auto val="1"/>
        <c:lblAlgn val="ctr"/>
        <c:lblOffset val="100"/>
      </c:catAx>
      <c:valAx>
        <c:axId val="93713920"/>
        <c:scaling>
          <c:orientation val="minMax"/>
          <c:max val="26000"/>
          <c:min val="20000"/>
        </c:scaling>
        <c:axPos val="l"/>
        <c:numFmt formatCode="#,##0.0" sourceLinked="1"/>
        <c:tickLblPos val="nextTo"/>
        <c:crossAx val="93642112"/>
        <c:crosses val="autoZero"/>
        <c:crossBetween val="between"/>
        <c:majorUnit val="2000"/>
      </c:valAx>
      <c:serAx>
        <c:axId val="76552832"/>
        <c:scaling>
          <c:orientation val="minMax"/>
        </c:scaling>
        <c:axPos val="b"/>
        <c:tickLblPos val="nextTo"/>
        <c:crossAx val="9371392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84939031711943"/>
          <c:y val="9.5225728887267297E-2"/>
          <c:w val="0.69917592715534194"/>
          <c:h val="0.802733551457203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2262.8000000000002</c:v>
                </c:pt>
                <c:pt idx="1">
                  <c:v>1957.2</c:v>
                </c:pt>
                <c:pt idx="2">
                  <c:v>1927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57.7</c:v>
                </c:pt>
                <c:pt idx="1">
                  <c:v>57.7</c:v>
                </c:pt>
                <c:pt idx="2">
                  <c:v>57.7</c:v>
                </c:pt>
              </c:numCache>
            </c:numRef>
          </c:val>
        </c:ser>
        <c:dLbls>
          <c:showVal val="1"/>
        </c:dLbls>
        <c:gapWidth val="104"/>
        <c:gapDepth val="190"/>
        <c:shape val="cylinder"/>
        <c:axId val="138991872"/>
        <c:axId val="137674752"/>
        <c:axId val="0"/>
      </c:bar3DChart>
      <c:catAx>
        <c:axId val="138991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ru-RU"/>
          </a:p>
        </c:txPr>
        <c:crossAx val="137674752"/>
        <c:crosses val="autoZero"/>
        <c:auto val="1"/>
        <c:lblAlgn val="ctr"/>
        <c:lblOffset val="100"/>
      </c:catAx>
      <c:valAx>
        <c:axId val="137674752"/>
        <c:scaling>
          <c:orientation val="minMax"/>
          <c:max val="55000"/>
          <c:min val="0"/>
        </c:scaling>
        <c:delete val="1"/>
        <c:axPos val="l"/>
        <c:numFmt formatCode="#,##0.0" sourceLinked="1"/>
        <c:tickLblPos val="none"/>
        <c:crossAx val="138991872"/>
        <c:crosses val="autoZero"/>
        <c:crossBetween val="between"/>
        <c:majorUnit val="5000"/>
        <c:minorUnit val="5000"/>
      </c:valAx>
    </c:plotArea>
    <c:legend>
      <c:legendPos val="r"/>
      <c:legendEntry>
        <c:idx val="0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69692319065634312"/>
          <c:y val="9.8087449742821409E-2"/>
          <c:w val="0.28716379048944435"/>
          <c:h val="0.79952303155939963"/>
        </c:manualLayout>
      </c:layout>
      <c:txPr>
        <a:bodyPr/>
        <a:lstStyle/>
        <a:p>
          <a:pPr>
            <a:defRPr sz="1200" b="1" i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#2"/>
    <dgm:cxn modelId="{712029C1-EF2D-479C-B456-69290C1C58F5}" type="presOf" srcId="{971F98B7-9F0E-4CBF-9E52-F758B7AF539C}" destId="{DD65257D-0571-4E29-A9BE-119458095260}" srcOrd="1" destOrd="0" presId="urn:microsoft.com/office/officeart/2005/8/layout/hList7#2"/>
    <dgm:cxn modelId="{19B7C5E6-1D5C-4846-A0E0-B01977A3C3D3}" type="presOf" srcId="{BE907F90-9D92-45A1-94F8-1DCBD5B9715F}" destId="{14E9E240-14D8-48CE-A8EF-4C26DD964D0B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#2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#2"/>
    <dgm:cxn modelId="{2EDF6D89-4AFF-415B-9A05-F260E1C575A7}" type="presOf" srcId="{10CEFBB7-6C13-42BB-A72E-9CE8C4450081}" destId="{2124DCEB-EDBD-415D-8E06-ED092037E12A}" srcOrd="1" destOrd="0" presId="urn:microsoft.com/office/officeart/2005/8/layout/hList7#2"/>
    <dgm:cxn modelId="{8EF4490E-E82E-4D9A-BAD1-1DE69CDD11E1}" type="presOf" srcId="{BFE45829-723F-4E4D-9831-F195998B70F6}" destId="{D73F7537-DE83-45D9-AFD1-908328D4D97E}" srcOrd="0" destOrd="0" presId="urn:microsoft.com/office/officeart/2005/8/layout/hList7#2"/>
    <dgm:cxn modelId="{C53F01F9-0D35-4B3C-9C22-0C01B3BF8D2B}" type="presOf" srcId="{39C6AF87-AFF4-4988-9CE4-58C3DFCADBFC}" destId="{01196D70-DB24-4DDC-9CF1-7DC9DF8BCFAE}" srcOrd="0" destOrd="0" presId="urn:microsoft.com/office/officeart/2005/8/layout/hList7#2"/>
    <dgm:cxn modelId="{2B93680C-0B95-4792-A433-47E8D5550E4D}" type="presOf" srcId="{F0351681-504B-468A-A43A-35239C443A97}" destId="{01B5A3FF-8112-48C6-9524-2594DAB99429}" srcOrd="0" destOrd="0" presId="urn:microsoft.com/office/officeart/2005/8/layout/hList7#2"/>
    <dgm:cxn modelId="{C928E7E6-0BF8-4F71-A9FC-BBD38D226D7F}" type="presOf" srcId="{10CEFBB7-6C13-42BB-A72E-9CE8C4450081}" destId="{05BE1EB1-E929-4EA6-B09B-AEAAF45A936A}" srcOrd="0" destOrd="0" presId="urn:microsoft.com/office/officeart/2005/8/layout/hList7#2"/>
    <dgm:cxn modelId="{E84559F1-6B22-4E91-BE1D-DF98088BDC6D}" type="presOf" srcId="{BFE45829-723F-4E4D-9831-F195998B70F6}" destId="{A490A214-21F9-4C52-8E3B-F3A359B01D89}" srcOrd="1" destOrd="0" presId="urn:microsoft.com/office/officeart/2005/8/layout/hList7#2"/>
    <dgm:cxn modelId="{28332E5F-80B5-4696-9341-FC12E92E475F}" type="presOf" srcId="{7D9F30EA-5AAD-4B4D-9B37-1898C8B1B1C4}" destId="{D7F1AC36-BB02-40D3-9EAC-6004F15E8D99}" srcOrd="0" destOrd="0" presId="urn:microsoft.com/office/officeart/2005/8/layout/hList7#2"/>
    <dgm:cxn modelId="{A94C93C9-3529-469B-AE7A-BC6F9394CE20}" type="presOf" srcId="{E1C31608-5158-4EC9-9C62-26BAAF099A48}" destId="{D893FC16-622A-4AA0-9276-3766E5F1AA15}" srcOrd="0" destOrd="0" presId="urn:microsoft.com/office/officeart/2005/8/layout/hList7#2"/>
    <dgm:cxn modelId="{BECFD384-8F7B-4534-81E9-340819B50C3E}" type="presOf" srcId="{23A35882-F850-44CF-BF7E-76DE9BF961FC}" destId="{477DEABC-75F1-441E-8920-4A84FA5ED8C1}" srcOrd="0" destOrd="0" presId="urn:microsoft.com/office/officeart/2005/8/layout/hList7#2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#2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7490DAFB-93DA-44B9-BBD3-38D6D16B7F6F}" type="presParOf" srcId="{D7F1AC36-BB02-40D3-9EAC-6004F15E8D99}" destId="{9132C0C5-E5AF-4E5E-918C-A1BB430E7228}" srcOrd="0" destOrd="0" presId="urn:microsoft.com/office/officeart/2005/8/layout/hList7#2"/>
    <dgm:cxn modelId="{2330DF9C-2316-46B6-ABAF-5577EA7E8F36}" type="presParOf" srcId="{D7F1AC36-BB02-40D3-9EAC-6004F15E8D99}" destId="{AC9FC888-4E7D-41D5-BF8D-099DDFB49032}" srcOrd="1" destOrd="0" presId="urn:microsoft.com/office/officeart/2005/8/layout/hList7#2"/>
    <dgm:cxn modelId="{71FD7EB5-4DC3-4F6E-BEB5-96D1EE19D038}" type="presParOf" srcId="{AC9FC888-4E7D-41D5-BF8D-099DDFB49032}" destId="{3B03A404-6FA8-44DF-BD0D-938BEE92A850}" srcOrd="0" destOrd="0" presId="urn:microsoft.com/office/officeart/2005/8/layout/hList7#2"/>
    <dgm:cxn modelId="{31DAF820-B20E-4F63-9612-DF869FEFC19C}" type="presParOf" srcId="{3B03A404-6FA8-44DF-BD0D-938BEE92A850}" destId="{D73F7537-DE83-45D9-AFD1-908328D4D97E}" srcOrd="0" destOrd="0" presId="urn:microsoft.com/office/officeart/2005/8/layout/hList7#2"/>
    <dgm:cxn modelId="{AFAF7F09-D32B-47A1-AE58-66C7ADF6A42F}" type="presParOf" srcId="{3B03A404-6FA8-44DF-BD0D-938BEE92A850}" destId="{A490A214-21F9-4C52-8E3B-F3A359B01D89}" srcOrd="1" destOrd="0" presId="urn:microsoft.com/office/officeart/2005/8/layout/hList7#2"/>
    <dgm:cxn modelId="{30A85EA7-204F-49A9-AC45-4A7AFCB53E1E}" type="presParOf" srcId="{3B03A404-6FA8-44DF-BD0D-938BEE92A850}" destId="{8FADFE9E-A8A8-41F1-B358-A7A11B6B47E1}" srcOrd="2" destOrd="0" presId="urn:microsoft.com/office/officeart/2005/8/layout/hList7#2"/>
    <dgm:cxn modelId="{F8E9B565-19DF-4B89-A80A-588534B4427C}" type="presParOf" srcId="{3B03A404-6FA8-44DF-BD0D-938BEE92A850}" destId="{79E796B1-3ABE-4958-A470-95B84B3BA8FB}" srcOrd="3" destOrd="0" presId="urn:microsoft.com/office/officeart/2005/8/layout/hList7#2"/>
    <dgm:cxn modelId="{1BC20F05-2744-403F-9DCA-3FE1D0E72E53}" type="presParOf" srcId="{AC9FC888-4E7D-41D5-BF8D-099DDFB49032}" destId="{E32018F6-38F3-4F68-9FD0-50FD7BED2859}" srcOrd="1" destOrd="0" presId="urn:microsoft.com/office/officeart/2005/8/layout/hList7#2"/>
    <dgm:cxn modelId="{70CC908D-DC1E-4F9E-8712-FD7FF1D1E269}" type="presParOf" srcId="{AC9FC888-4E7D-41D5-BF8D-099DDFB49032}" destId="{A7D5A4F7-F72A-48AE-87CD-6C7027652D6C}" srcOrd="2" destOrd="0" presId="urn:microsoft.com/office/officeart/2005/8/layout/hList7#2"/>
    <dgm:cxn modelId="{858FBB4B-E182-4D76-A2B0-B3D60B6E80A4}" type="presParOf" srcId="{A7D5A4F7-F72A-48AE-87CD-6C7027652D6C}" destId="{01B5A3FF-8112-48C6-9524-2594DAB99429}" srcOrd="0" destOrd="0" presId="urn:microsoft.com/office/officeart/2005/8/layout/hList7#2"/>
    <dgm:cxn modelId="{392A8DC1-F54D-4EA6-BA42-C60466EDEEA2}" type="presParOf" srcId="{A7D5A4F7-F72A-48AE-87CD-6C7027652D6C}" destId="{BD834AB3-FAFF-4D74-B8D8-881F0EC6B9AD}" srcOrd="1" destOrd="0" presId="urn:microsoft.com/office/officeart/2005/8/layout/hList7#2"/>
    <dgm:cxn modelId="{8579870A-5A3D-4B5C-8578-274AB1763814}" type="presParOf" srcId="{A7D5A4F7-F72A-48AE-87CD-6C7027652D6C}" destId="{C8F3C681-2C9B-4653-BE31-D8B25A2AB7FA}" srcOrd="2" destOrd="0" presId="urn:microsoft.com/office/officeart/2005/8/layout/hList7#2"/>
    <dgm:cxn modelId="{62E27507-9E50-4F10-B235-00C5DA87D08A}" type="presParOf" srcId="{A7D5A4F7-F72A-48AE-87CD-6C7027652D6C}" destId="{E6379D24-0F7F-4C89-AA74-40B94EA75227}" srcOrd="3" destOrd="0" presId="urn:microsoft.com/office/officeart/2005/8/layout/hList7#2"/>
    <dgm:cxn modelId="{6CB72C0D-C1ED-4FAB-9682-125F467E8438}" type="presParOf" srcId="{AC9FC888-4E7D-41D5-BF8D-099DDFB49032}" destId="{D893FC16-622A-4AA0-9276-3766E5F1AA15}" srcOrd="3" destOrd="0" presId="urn:microsoft.com/office/officeart/2005/8/layout/hList7#2"/>
    <dgm:cxn modelId="{DA8A3AA9-D4C1-42B1-9DD3-228A430DBB5C}" type="presParOf" srcId="{AC9FC888-4E7D-41D5-BF8D-099DDFB49032}" destId="{E23B2BA9-1C97-483A-B23A-3ED1FDCF116F}" srcOrd="4" destOrd="0" presId="urn:microsoft.com/office/officeart/2005/8/layout/hList7#2"/>
    <dgm:cxn modelId="{5143CA4A-0AB1-449E-96F4-78C7B15A69A1}" type="presParOf" srcId="{E23B2BA9-1C97-483A-B23A-3ED1FDCF116F}" destId="{A6261845-6FEC-4FCD-A320-DB13C9B75A59}" srcOrd="0" destOrd="0" presId="urn:microsoft.com/office/officeart/2005/8/layout/hList7#2"/>
    <dgm:cxn modelId="{FDAF407B-E92A-49B1-8276-CCFF4970BD4E}" type="presParOf" srcId="{E23B2BA9-1C97-483A-B23A-3ED1FDCF116F}" destId="{DD65257D-0571-4E29-A9BE-119458095260}" srcOrd="1" destOrd="0" presId="urn:microsoft.com/office/officeart/2005/8/layout/hList7#2"/>
    <dgm:cxn modelId="{224A3C23-5425-481E-9DA4-1E059C0E10F3}" type="presParOf" srcId="{E23B2BA9-1C97-483A-B23A-3ED1FDCF116F}" destId="{6F608111-633B-4C1F-8C5C-7AB01EEC5F6A}" srcOrd="2" destOrd="0" presId="urn:microsoft.com/office/officeart/2005/8/layout/hList7#2"/>
    <dgm:cxn modelId="{5E07B4F1-D2EB-4638-A78F-D6D97B842EC4}" type="presParOf" srcId="{E23B2BA9-1C97-483A-B23A-3ED1FDCF116F}" destId="{59BCE99C-652C-4BAC-91C1-A60B797A8CEA}" srcOrd="3" destOrd="0" presId="urn:microsoft.com/office/officeart/2005/8/layout/hList7#2"/>
    <dgm:cxn modelId="{6CE61ED5-9E63-4976-A680-CEF74EAA551E}" type="presParOf" srcId="{AC9FC888-4E7D-41D5-BF8D-099DDFB49032}" destId="{01196D70-DB24-4DDC-9CF1-7DC9DF8BCFAE}" srcOrd="5" destOrd="0" presId="urn:microsoft.com/office/officeart/2005/8/layout/hList7#2"/>
    <dgm:cxn modelId="{99AD1DF2-EFEF-4DCE-9CAB-F61329EC0130}" type="presParOf" srcId="{AC9FC888-4E7D-41D5-BF8D-099DDFB49032}" destId="{F3842D31-BF1C-4BCF-9C67-BBB3314ABE68}" srcOrd="6" destOrd="0" presId="urn:microsoft.com/office/officeart/2005/8/layout/hList7#2"/>
    <dgm:cxn modelId="{D89D6C55-EC74-4B35-85CD-A8FE31901BEE}" type="presParOf" srcId="{F3842D31-BF1C-4BCF-9C67-BBB3314ABE68}" destId="{05BE1EB1-E929-4EA6-B09B-AEAAF45A936A}" srcOrd="0" destOrd="0" presId="urn:microsoft.com/office/officeart/2005/8/layout/hList7#2"/>
    <dgm:cxn modelId="{2708AA14-A1E9-4DC2-AEE3-DCDB0CEFEB29}" type="presParOf" srcId="{F3842D31-BF1C-4BCF-9C67-BBB3314ABE68}" destId="{2124DCEB-EDBD-415D-8E06-ED092037E12A}" srcOrd="1" destOrd="0" presId="urn:microsoft.com/office/officeart/2005/8/layout/hList7#2"/>
    <dgm:cxn modelId="{B40A9C95-6690-4D51-BD7B-0C2AFD0CBE79}" type="presParOf" srcId="{F3842D31-BF1C-4BCF-9C67-BBB3314ABE68}" destId="{76C6886E-6BD9-42B7-9C7E-82FEC5D3C11D}" srcOrd="2" destOrd="0" presId="urn:microsoft.com/office/officeart/2005/8/layout/hList7#2"/>
    <dgm:cxn modelId="{DA915442-A529-44EC-9F83-E4A16A5332C4}" type="presParOf" srcId="{F3842D31-BF1C-4BCF-9C67-BBB3314ABE68}" destId="{2A289877-5F19-4A19-A468-00B4EBF5943F}" srcOrd="3" destOrd="0" presId="urn:microsoft.com/office/officeart/2005/8/layout/hList7#2"/>
    <dgm:cxn modelId="{E7163779-7A41-4DD7-B20D-2FDB3E9C5A01}" type="presParOf" srcId="{AC9FC888-4E7D-41D5-BF8D-099DDFB49032}" destId="{477DEABC-75F1-441E-8920-4A84FA5ED8C1}" srcOrd="7" destOrd="0" presId="urn:microsoft.com/office/officeart/2005/8/layout/hList7#2"/>
    <dgm:cxn modelId="{4FFA89E1-7237-416D-99FA-84A88573E60C}" type="presParOf" srcId="{AC9FC888-4E7D-41D5-BF8D-099DDFB49032}" destId="{A10443EA-0A22-4998-85A4-5FC07C4410A8}" srcOrd="8" destOrd="0" presId="urn:microsoft.com/office/officeart/2005/8/layout/hList7#2"/>
    <dgm:cxn modelId="{0066BFF3-F093-40DD-9CB0-2E1F88BC4BDD}" type="presParOf" srcId="{A10443EA-0A22-4998-85A4-5FC07C4410A8}" destId="{14E9E240-14D8-48CE-A8EF-4C26DD964D0B}" srcOrd="0" destOrd="0" presId="urn:microsoft.com/office/officeart/2005/8/layout/hList7#2"/>
    <dgm:cxn modelId="{6E4CF5A1-8641-44A1-94D8-F9F6B879B457}" type="presParOf" srcId="{A10443EA-0A22-4998-85A4-5FC07C4410A8}" destId="{272D07C4-E4A0-4649-AFF9-320ECA914488}" srcOrd="1" destOrd="0" presId="urn:microsoft.com/office/officeart/2005/8/layout/hList7#2"/>
    <dgm:cxn modelId="{AC3398A2-F33E-476D-9A5A-C12609378213}" type="presParOf" srcId="{A10443EA-0A22-4998-85A4-5FC07C4410A8}" destId="{C7AF8028-0A1F-4B6B-BA86-08AA83130861}" srcOrd="2" destOrd="0" presId="urn:microsoft.com/office/officeart/2005/8/layout/hList7#2"/>
    <dgm:cxn modelId="{EC5A2E26-9E5D-4A7D-9038-AC749664F705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Титовского сельского поселения Миллеровского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Титовского сельского поселения от 27.07.2017 № 51)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Титовском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Титовского сельского поселения от  17.04.2014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№ 57)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Титовского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Титовского сельского поселения от 07.06.2017 № 29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Титовского сельского поселения Миллеровского района на 2017 – 2019 годы (распоряжение Администрации Титовского сельского поселения от 17.04.2017 № 20)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270,1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6,2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5427,6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231,9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 на имущество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1107,9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 custLinFactNeighborY="-360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LinFactNeighborY="614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4B0AC37B-C866-4EF6-924F-A0F18C29C9AE}" type="presOf" srcId="{8061A499-68BB-4517-AEA3-079F9BE298A5}" destId="{15C59F69-595E-4B67-B539-081BDD40D04C}" srcOrd="1" destOrd="0" presId="urn:microsoft.com/office/officeart/2005/8/layout/vList4#3"/>
    <dgm:cxn modelId="{686FCF65-A02D-4564-AE82-6D642D5F55A5}" type="presOf" srcId="{E313B81E-1751-4C21-8155-E4E5788F26D3}" destId="{ECE55AF3-693F-4ADA-963D-E4F57667994B}" srcOrd="1" destOrd="0" presId="urn:microsoft.com/office/officeart/2005/8/layout/vList4#3"/>
    <dgm:cxn modelId="{AD796273-A5D5-4972-BF0A-48AE15FB65A6}" type="presOf" srcId="{0B9B2A67-3308-4738-A989-277DB42E2389}" destId="{6DB89233-6C18-422C-8D76-B2F98DAF26EC}" srcOrd="1" destOrd="0" presId="urn:microsoft.com/office/officeart/2005/8/layout/vList4#3"/>
    <dgm:cxn modelId="{06D30062-499B-45EE-8435-9C4D39A9B99A}" type="presOf" srcId="{227A101D-8088-4F21-A936-43AB877355D2}" destId="{B17E2703-ED7C-40C1-AA5F-205C0BB9EA84}" srcOrd="0" destOrd="0" presId="urn:microsoft.com/office/officeart/2005/8/layout/vList4#3"/>
    <dgm:cxn modelId="{FF009F2E-7AFE-45F9-A55D-08CECF0A57A7}" type="presOf" srcId="{0CB101B1-31FC-4497-B774-302BD4E2A2CB}" destId="{ED0EA491-65AE-4061-9E58-F527A96B4B18}" srcOrd="1" destOrd="0" presId="urn:microsoft.com/office/officeart/2005/8/layout/vList4#3"/>
    <dgm:cxn modelId="{C1CBB9CB-F2F4-451B-AC8B-4041A43B94A9}" type="presOf" srcId="{8061A499-68BB-4517-AEA3-079F9BE298A5}" destId="{681E65EC-7E48-44FF-9933-C4F2C62D5FC2}" srcOrd="0" destOrd="0" presId="urn:microsoft.com/office/officeart/2005/8/layout/vList4#3"/>
    <dgm:cxn modelId="{86D24FC4-9D8C-4BE6-9895-AB41A41478D0}" type="presOf" srcId="{C97DEE32-CB06-4791-BCBA-64AB4E8F81A7}" destId="{D4719953-BCF8-4147-BA01-5072633CA648}" srcOrd="0" destOrd="0" presId="urn:microsoft.com/office/officeart/2005/8/layout/vList4#3"/>
    <dgm:cxn modelId="{F687BA28-450C-4F12-ADAB-BAE88317AEBB}" type="presOf" srcId="{0B9B2A67-3308-4738-A989-277DB42E2389}" destId="{3AE17446-860D-4EED-9858-81EAAEE74108}" srcOrd="0" destOrd="0" presId="urn:microsoft.com/office/officeart/2005/8/layout/vList4#3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3"/>
    <dgm:cxn modelId="{5BE1CC94-A8D3-43C8-8C73-A3349F4F2C3F}" type="presOf" srcId="{C97DEE32-CB06-4791-BCBA-64AB4E8F81A7}" destId="{3EACFEE0-BEE7-4E7A-8CB3-5254697BDBB8}" srcOrd="1" destOrd="0" presId="urn:microsoft.com/office/officeart/2005/8/layout/vList4#3"/>
    <dgm:cxn modelId="{01FCB6D7-E8EC-465B-A2B4-26E22F2182EB}" type="presOf" srcId="{0CB101B1-31FC-4497-B774-302BD4E2A2CB}" destId="{67233FA9-89F9-43A8-9F80-99BA1DBCD9E3}" srcOrd="0" destOrd="0" presId="urn:microsoft.com/office/officeart/2005/8/layout/vList4#3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0F2D3CDF-BB8C-4D2C-82D0-A4CE2C52482E}" type="presParOf" srcId="{B17E2703-ED7C-40C1-AA5F-205C0BB9EA84}" destId="{94272FED-D994-4743-844C-5070BB732343}" srcOrd="0" destOrd="0" presId="urn:microsoft.com/office/officeart/2005/8/layout/vList4#3"/>
    <dgm:cxn modelId="{C3298EF1-0E83-4B67-924E-41E3C0A7B290}" type="presParOf" srcId="{94272FED-D994-4743-844C-5070BB732343}" destId="{3D57390B-957B-42E2-9EEB-3D286DE16B84}" srcOrd="0" destOrd="0" presId="urn:microsoft.com/office/officeart/2005/8/layout/vList4#3"/>
    <dgm:cxn modelId="{08C416F4-8312-448C-817A-B33E58F7E947}" type="presParOf" srcId="{94272FED-D994-4743-844C-5070BB732343}" destId="{DC3D1057-3911-49DC-8B4B-4F8305BF098A}" srcOrd="1" destOrd="0" presId="urn:microsoft.com/office/officeart/2005/8/layout/vList4#3"/>
    <dgm:cxn modelId="{AF3D2BCA-0310-41EC-81C5-28B79EE0235A}" type="presParOf" srcId="{94272FED-D994-4743-844C-5070BB732343}" destId="{ECE55AF3-693F-4ADA-963D-E4F57667994B}" srcOrd="2" destOrd="0" presId="urn:microsoft.com/office/officeart/2005/8/layout/vList4#3"/>
    <dgm:cxn modelId="{09E49E7B-46F1-4AA0-B9AA-18FEF0F0C31F}" type="presParOf" srcId="{B17E2703-ED7C-40C1-AA5F-205C0BB9EA84}" destId="{A2C514FB-D7EB-4AA8-B2BD-147960D9F9FC}" srcOrd="1" destOrd="0" presId="urn:microsoft.com/office/officeart/2005/8/layout/vList4#3"/>
    <dgm:cxn modelId="{66B47C61-D57C-4020-B6F3-10AEFE7D061C}" type="presParOf" srcId="{B17E2703-ED7C-40C1-AA5F-205C0BB9EA84}" destId="{4C4B47A0-B25E-4991-B2ED-6AC55F32B923}" srcOrd="2" destOrd="0" presId="urn:microsoft.com/office/officeart/2005/8/layout/vList4#3"/>
    <dgm:cxn modelId="{147A313B-5582-40CA-B869-84B59EE4C9B8}" type="presParOf" srcId="{4C4B47A0-B25E-4991-B2ED-6AC55F32B923}" destId="{D4719953-BCF8-4147-BA01-5072633CA648}" srcOrd="0" destOrd="0" presId="urn:microsoft.com/office/officeart/2005/8/layout/vList4#3"/>
    <dgm:cxn modelId="{A24DA369-5424-44EF-8048-BCEE1F1F877C}" type="presParOf" srcId="{4C4B47A0-B25E-4991-B2ED-6AC55F32B923}" destId="{10414709-A3FF-419B-8BA0-6B96893FDF2B}" srcOrd="1" destOrd="0" presId="urn:microsoft.com/office/officeart/2005/8/layout/vList4#3"/>
    <dgm:cxn modelId="{BE290A06-B712-447A-AAED-6C342829FB75}" type="presParOf" srcId="{4C4B47A0-B25E-4991-B2ED-6AC55F32B923}" destId="{3EACFEE0-BEE7-4E7A-8CB3-5254697BDBB8}" srcOrd="2" destOrd="0" presId="urn:microsoft.com/office/officeart/2005/8/layout/vList4#3"/>
    <dgm:cxn modelId="{11EEEBFA-4A69-41B3-86B8-FD1D4E8F65A5}" type="presParOf" srcId="{B17E2703-ED7C-40C1-AA5F-205C0BB9EA84}" destId="{10A85B69-F88F-4A3C-900B-DFE86B169A12}" srcOrd="3" destOrd="0" presId="urn:microsoft.com/office/officeart/2005/8/layout/vList4#3"/>
    <dgm:cxn modelId="{5C489E28-BD43-4104-A813-D01F0010391F}" type="presParOf" srcId="{B17E2703-ED7C-40C1-AA5F-205C0BB9EA84}" destId="{931DB2C6-6A18-4320-B852-C2613EDB2FA8}" srcOrd="4" destOrd="0" presId="urn:microsoft.com/office/officeart/2005/8/layout/vList4#3"/>
    <dgm:cxn modelId="{E074F8CF-2F52-4F73-9E06-A4E7CEE3B82F}" type="presParOf" srcId="{931DB2C6-6A18-4320-B852-C2613EDB2FA8}" destId="{67233FA9-89F9-43A8-9F80-99BA1DBCD9E3}" srcOrd="0" destOrd="0" presId="urn:microsoft.com/office/officeart/2005/8/layout/vList4#3"/>
    <dgm:cxn modelId="{7BC0CDFA-2E03-4ADE-9026-CFA61B9067D0}" type="presParOf" srcId="{931DB2C6-6A18-4320-B852-C2613EDB2FA8}" destId="{B43CAF5A-DF0E-47F1-8B84-50B2394B9328}" srcOrd="1" destOrd="0" presId="urn:microsoft.com/office/officeart/2005/8/layout/vList4#3"/>
    <dgm:cxn modelId="{3A60F536-6AD7-418F-9BAC-7E3964F10AA9}" type="presParOf" srcId="{931DB2C6-6A18-4320-B852-C2613EDB2FA8}" destId="{ED0EA491-65AE-4061-9E58-F527A96B4B18}" srcOrd="2" destOrd="0" presId="urn:microsoft.com/office/officeart/2005/8/layout/vList4#3"/>
    <dgm:cxn modelId="{51AB5828-EF0E-47DD-B6FA-0827B0712358}" type="presParOf" srcId="{B17E2703-ED7C-40C1-AA5F-205C0BB9EA84}" destId="{5D375768-0ECA-4AFD-96FD-19990CEB488B}" srcOrd="5" destOrd="0" presId="urn:microsoft.com/office/officeart/2005/8/layout/vList4#3"/>
    <dgm:cxn modelId="{6C590537-C3EF-41FA-A5F0-586A139CEC69}" type="presParOf" srcId="{B17E2703-ED7C-40C1-AA5F-205C0BB9EA84}" destId="{7D4D5190-7A99-4EE3-BF13-894BFF6BFA1A}" srcOrd="6" destOrd="0" presId="urn:microsoft.com/office/officeart/2005/8/layout/vList4#3"/>
    <dgm:cxn modelId="{799D9E7D-3B05-4D9D-82D6-F505862EC084}" type="presParOf" srcId="{7D4D5190-7A99-4EE3-BF13-894BFF6BFA1A}" destId="{681E65EC-7E48-44FF-9933-C4F2C62D5FC2}" srcOrd="0" destOrd="0" presId="urn:microsoft.com/office/officeart/2005/8/layout/vList4#3"/>
    <dgm:cxn modelId="{EB9874D8-34D6-42D8-B8FF-C8D71A619C59}" type="presParOf" srcId="{7D4D5190-7A99-4EE3-BF13-894BFF6BFA1A}" destId="{7DE197FE-AADA-44C3-8B2B-CF16D12E116A}" srcOrd="1" destOrd="0" presId="urn:microsoft.com/office/officeart/2005/8/layout/vList4#3"/>
    <dgm:cxn modelId="{55DC4190-CB0A-4367-BF8F-2CF70FB2AD36}" type="presParOf" srcId="{7D4D5190-7A99-4EE3-BF13-894BFF6BFA1A}" destId="{15C59F69-595E-4B67-B539-081BDD40D04C}" srcOrd="2" destOrd="0" presId="urn:microsoft.com/office/officeart/2005/8/layout/vList4#3"/>
    <dgm:cxn modelId="{A6625770-2D74-4524-BBBF-AF8F23110659}" type="presParOf" srcId="{B17E2703-ED7C-40C1-AA5F-205C0BB9EA84}" destId="{6AFA3499-CF7C-4437-BB77-60DAFC4E26ED}" srcOrd="7" destOrd="0" presId="urn:microsoft.com/office/officeart/2005/8/layout/vList4#3"/>
    <dgm:cxn modelId="{624A1172-48B4-48E8-A4FE-59ACBE313765}" type="presParOf" srcId="{B17E2703-ED7C-40C1-AA5F-205C0BB9EA84}" destId="{8A66E07E-A0AF-47B7-92C7-CC6CC7F443E5}" srcOrd="8" destOrd="0" presId="urn:microsoft.com/office/officeart/2005/8/layout/vList4#3"/>
    <dgm:cxn modelId="{66758489-75AB-45AB-A852-F7F5ECC98966}" type="presParOf" srcId="{8A66E07E-A0AF-47B7-92C7-CC6CC7F443E5}" destId="{3AE17446-860D-4EED-9858-81EAAEE74108}" srcOrd="0" destOrd="0" presId="urn:microsoft.com/office/officeart/2005/8/layout/vList4#3"/>
    <dgm:cxn modelId="{01B383F5-6A52-41DF-9681-4ECA73CCAA1F}" type="presParOf" srcId="{8A66E07E-A0AF-47B7-92C7-CC6CC7F443E5}" destId="{59208E79-B8A7-477C-B741-F3EAF6407C81}" srcOrd="1" destOrd="0" presId="urn:microsoft.com/office/officeart/2005/8/layout/vList4#3"/>
    <dgm:cxn modelId="{59C756A3-FAA5-4E1F-8D14-53644D28348F}" type="presParOf" srcId="{8A66E07E-A0AF-47B7-92C7-CC6CC7F443E5}" destId="{6DB89233-6C18-422C-8D76-B2F98DAF26EC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57,7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Культура, кинематография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2262,8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398,5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4360,6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5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4"/>
    <dgm:cxn modelId="{22B0BDDE-9F88-40E3-92C0-95A21FBC0DFB}" type="presOf" srcId="{E313B81E-1751-4C21-8155-E4E5788F26D3}" destId="{ECE55AF3-693F-4ADA-963D-E4F57667994B}" srcOrd="1" destOrd="0" presId="urn:microsoft.com/office/officeart/2005/8/layout/vList4#4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7E784635-465F-44E3-AA2F-8658038E040B}" type="presOf" srcId="{8061A499-68BB-4517-AEA3-079F9BE298A5}" destId="{15C59F69-595E-4B67-B539-081BDD40D04C}" srcOrd="1" destOrd="0" presId="urn:microsoft.com/office/officeart/2005/8/layout/vList4#4"/>
    <dgm:cxn modelId="{271FD91A-C238-4A50-A768-DE83C650921F}" type="presOf" srcId="{61D99D17-2746-4EA0-AD49-B2201E3298AB}" destId="{0CE79A18-16FB-4FBF-9129-D4AB1E2AEE32}" srcOrd="0" destOrd="0" presId="urn:microsoft.com/office/officeart/2005/8/layout/vList4#4"/>
    <dgm:cxn modelId="{CF96AFAD-3612-4EFD-8E6A-C7198F3DDEBC}" type="presOf" srcId="{0CB101B1-31FC-4497-B774-302BD4E2A2CB}" destId="{ED0EA491-65AE-4061-9E58-F527A96B4B18}" srcOrd="1" destOrd="0" presId="urn:microsoft.com/office/officeart/2005/8/layout/vList4#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9B9EB67-C25C-4875-8894-79CA374BE811}" type="presOf" srcId="{8061A499-68BB-4517-AEA3-079F9BE298A5}" destId="{681E65EC-7E48-44FF-9933-C4F2C62D5FC2}" srcOrd="0" destOrd="0" presId="urn:microsoft.com/office/officeart/2005/8/layout/vList4#4"/>
    <dgm:cxn modelId="{BAA27C9C-2E59-417E-BE30-648AD2CA1D0D}" type="presOf" srcId="{68068276-3353-4C66-B853-CC5F797C3845}" destId="{1331ED41-3DD3-4EE3-8258-251B37A8AA34}" srcOrd="0" destOrd="0" presId="urn:microsoft.com/office/officeart/2005/8/layout/vList4#4"/>
    <dgm:cxn modelId="{5BB48CD0-53E5-461C-9DDB-B7375F671B27}" type="presOf" srcId="{61D99D17-2746-4EA0-AD49-B2201E3298AB}" destId="{4CE6E21C-486E-4E7A-97E6-FE3F941B762A}" srcOrd="1" destOrd="0" presId="urn:microsoft.com/office/officeart/2005/8/layout/vList4#4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C1CB1188-FA54-4FA7-916F-EAD5C7770E89}" type="presOf" srcId="{E313B81E-1751-4C21-8155-E4E5788F26D3}" destId="{3D57390B-957B-42E2-9EEB-3D286DE16B84}" srcOrd="0" destOrd="0" presId="urn:microsoft.com/office/officeart/2005/8/layout/vList4#4"/>
    <dgm:cxn modelId="{5D35DB28-5D3C-4448-8034-61B0BA05D87F}" type="presOf" srcId="{227A101D-8088-4F21-A936-43AB877355D2}" destId="{B17E2703-ED7C-40C1-AA5F-205C0BB9EA84}" srcOrd="0" destOrd="0" presId="urn:microsoft.com/office/officeart/2005/8/layout/vList4#4"/>
    <dgm:cxn modelId="{97895F70-F512-4FAC-B427-F8448F4A03F4}" type="presOf" srcId="{0CB101B1-31FC-4497-B774-302BD4E2A2CB}" destId="{67233FA9-89F9-43A8-9F80-99BA1DBCD9E3}" srcOrd="0" destOrd="0" presId="urn:microsoft.com/office/officeart/2005/8/layout/vList4#4"/>
    <dgm:cxn modelId="{C144162E-AE20-46EA-8EE1-4212686E859A}" type="presParOf" srcId="{B17E2703-ED7C-40C1-AA5F-205C0BB9EA84}" destId="{72FA62D0-0599-45E8-836F-576228845A69}" srcOrd="0" destOrd="0" presId="urn:microsoft.com/office/officeart/2005/8/layout/vList4#4"/>
    <dgm:cxn modelId="{88270682-ABA5-44D1-AA56-BAA630EE3478}" type="presParOf" srcId="{72FA62D0-0599-45E8-836F-576228845A69}" destId="{1331ED41-3DD3-4EE3-8258-251B37A8AA34}" srcOrd="0" destOrd="0" presId="urn:microsoft.com/office/officeart/2005/8/layout/vList4#4"/>
    <dgm:cxn modelId="{E1D19AA3-494C-42D4-8090-040F0C3A1E63}" type="presParOf" srcId="{72FA62D0-0599-45E8-836F-576228845A69}" destId="{8742C5EE-2DD0-46E4-AB75-87A4D25F8D62}" srcOrd="1" destOrd="0" presId="urn:microsoft.com/office/officeart/2005/8/layout/vList4#4"/>
    <dgm:cxn modelId="{947E0587-F0B1-4FF4-BBCC-7FB177976841}" type="presParOf" srcId="{72FA62D0-0599-45E8-836F-576228845A69}" destId="{55312841-41DD-44DE-9A9C-3DB5A027B561}" srcOrd="2" destOrd="0" presId="urn:microsoft.com/office/officeart/2005/8/layout/vList4#4"/>
    <dgm:cxn modelId="{5ACB297A-E745-4F3E-9247-62ECDF56971E}" type="presParOf" srcId="{B17E2703-ED7C-40C1-AA5F-205C0BB9EA84}" destId="{F66298ED-D5A6-459E-9653-B88A0D7DE72D}" srcOrd="1" destOrd="0" presId="urn:microsoft.com/office/officeart/2005/8/layout/vList4#4"/>
    <dgm:cxn modelId="{D2784D25-D24B-4F8B-99F3-03E37825AC7E}" type="presParOf" srcId="{B17E2703-ED7C-40C1-AA5F-205C0BB9EA84}" destId="{94272FED-D994-4743-844C-5070BB732343}" srcOrd="2" destOrd="0" presId="urn:microsoft.com/office/officeart/2005/8/layout/vList4#4"/>
    <dgm:cxn modelId="{F0DE994B-CB88-4DFA-97D0-5D8744A5972E}" type="presParOf" srcId="{94272FED-D994-4743-844C-5070BB732343}" destId="{3D57390B-957B-42E2-9EEB-3D286DE16B84}" srcOrd="0" destOrd="0" presId="urn:microsoft.com/office/officeart/2005/8/layout/vList4#4"/>
    <dgm:cxn modelId="{21851699-3C28-4789-9103-FF3FFF01DF39}" type="presParOf" srcId="{94272FED-D994-4743-844C-5070BB732343}" destId="{DC3D1057-3911-49DC-8B4B-4F8305BF098A}" srcOrd="1" destOrd="0" presId="urn:microsoft.com/office/officeart/2005/8/layout/vList4#4"/>
    <dgm:cxn modelId="{F3715227-0412-42E0-B685-6461C03F2DC9}" type="presParOf" srcId="{94272FED-D994-4743-844C-5070BB732343}" destId="{ECE55AF3-693F-4ADA-963D-E4F57667994B}" srcOrd="2" destOrd="0" presId="urn:microsoft.com/office/officeart/2005/8/layout/vList4#4"/>
    <dgm:cxn modelId="{F853298F-AD0D-4D9B-B966-B298F0EEB093}" type="presParOf" srcId="{B17E2703-ED7C-40C1-AA5F-205C0BB9EA84}" destId="{A2C514FB-D7EB-4AA8-B2BD-147960D9F9FC}" srcOrd="3" destOrd="0" presId="urn:microsoft.com/office/officeart/2005/8/layout/vList4#4"/>
    <dgm:cxn modelId="{D8198283-C277-4BD1-A1DF-57447762AE22}" type="presParOf" srcId="{B17E2703-ED7C-40C1-AA5F-205C0BB9EA84}" destId="{931DB2C6-6A18-4320-B852-C2613EDB2FA8}" srcOrd="4" destOrd="0" presId="urn:microsoft.com/office/officeart/2005/8/layout/vList4#4"/>
    <dgm:cxn modelId="{40DD30C9-D9A4-4219-8BD2-797A88A4D9B6}" type="presParOf" srcId="{931DB2C6-6A18-4320-B852-C2613EDB2FA8}" destId="{67233FA9-89F9-43A8-9F80-99BA1DBCD9E3}" srcOrd="0" destOrd="0" presId="urn:microsoft.com/office/officeart/2005/8/layout/vList4#4"/>
    <dgm:cxn modelId="{36776BE8-A558-408A-916B-2A8231861CEB}" type="presParOf" srcId="{931DB2C6-6A18-4320-B852-C2613EDB2FA8}" destId="{B43CAF5A-DF0E-47F1-8B84-50B2394B9328}" srcOrd="1" destOrd="0" presId="urn:microsoft.com/office/officeart/2005/8/layout/vList4#4"/>
    <dgm:cxn modelId="{D9A1D8F4-C2B5-4E55-830D-87AC8F7AD5A1}" type="presParOf" srcId="{931DB2C6-6A18-4320-B852-C2613EDB2FA8}" destId="{ED0EA491-65AE-4061-9E58-F527A96B4B18}" srcOrd="2" destOrd="0" presId="urn:microsoft.com/office/officeart/2005/8/layout/vList4#4"/>
    <dgm:cxn modelId="{DD8DC037-833C-4D6F-94EA-14BCD3FC4153}" type="presParOf" srcId="{B17E2703-ED7C-40C1-AA5F-205C0BB9EA84}" destId="{5D375768-0ECA-4AFD-96FD-19990CEB488B}" srcOrd="5" destOrd="0" presId="urn:microsoft.com/office/officeart/2005/8/layout/vList4#4"/>
    <dgm:cxn modelId="{4F9D7AC6-67F5-4386-B71D-72A976BA63F7}" type="presParOf" srcId="{B17E2703-ED7C-40C1-AA5F-205C0BB9EA84}" destId="{7D4D5190-7A99-4EE3-BF13-894BFF6BFA1A}" srcOrd="6" destOrd="0" presId="urn:microsoft.com/office/officeart/2005/8/layout/vList4#4"/>
    <dgm:cxn modelId="{213AF165-D7FF-4525-9E5E-A902865A78D5}" type="presParOf" srcId="{7D4D5190-7A99-4EE3-BF13-894BFF6BFA1A}" destId="{681E65EC-7E48-44FF-9933-C4F2C62D5FC2}" srcOrd="0" destOrd="0" presId="urn:microsoft.com/office/officeart/2005/8/layout/vList4#4"/>
    <dgm:cxn modelId="{CEAF7813-4906-40DB-92F8-CF45DB57FD47}" type="presParOf" srcId="{7D4D5190-7A99-4EE3-BF13-894BFF6BFA1A}" destId="{7DE197FE-AADA-44C3-8B2B-CF16D12E116A}" srcOrd="1" destOrd="0" presId="urn:microsoft.com/office/officeart/2005/8/layout/vList4#4"/>
    <dgm:cxn modelId="{0B66F380-67CD-4ADC-B19A-AC356E0C9018}" type="presParOf" srcId="{7D4D5190-7A99-4EE3-BF13-894BFF6BFA1A}" destId="{15C59F69-595E-4B67-B539-081BDD40D04C}" srcOrd="2" destOrd="0" presId="urn:microsoft.com/office/officeart/2005/8/layout/vList4#4"/>
    <dgm:cxn modelId="{D340860F-C177-48C8-872B-F4F42794D59B}" type="presParOf" srcId="{B17E2703-ED7C-40C1-AA5F-205C0BB9EA84}" destId="{6AFA3499-CF7C-4437-BB77-60DAFC4E26ED}" srcOrd="7" destOrd="0" presId="urn:microsoft.com/office/officeart/2005/8/layout/vList4#4"/>
    <dgm:cxn modelId="{14433620-87E3-4827-9195-D24F6FBFD010}" type="presParOf" srcId="{B17E2703-ED7C-40C1-AA5F-205C0BB9EA84}" destId="{E9C9C0DB-7628-4918-95C6-35F53D811906}" srcOrd="8" destOrd="0" presId="urn:microsoft.com/office/officeart/2005/8/layout/vList4#4"/>
    <dgm:cxn modelId="{276AE664-E67E-462E-9A88-69CA9DFA01DD}" type="presParOf" srcId="{E9C9C0DB-7628-4918-95C6-35F53D811906}" destId="{0CE79A18-16FB-4FBF-9129-D4AB1E2AEE32}" srcOrd="0" destOrd="0" presId="urn:microsoft.com/office/officeart/2005/8/layout/vList4#4"/>
    <dgm:cxn modelId="{39FA4DEC-249A-43E8-8B5D-1DEDF7E25BC8}" type="presParOf" srcId="{E9C9C0DB-7628-4918-95C6-35F53D811906}" destId="{3A722FFA-D144-4D82-A948-F625B32E43B9}" srcOrd="1" destOrd="0" presId="urn:microsoft.com/office/officeart/2005/8/layout/vList4#4"/>
    <dgm:cxn modelId="{CB863AC3-701F-48A0-8619-4D80D1B88CC9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Титовского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проект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бюджета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Титовского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приоритетных,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Титовского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599" y="152947"/>
          <a:ext cx="1084594" cy="77869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0599" y="152947"/>
        <a:ext cx="1084594" cy="778699"/>
      </dsp:txXfrm>
    </dsp:sp>
    <dsp:sp modelId="{CA80EEC5-8180-463D-AB43-E20FC1CCE0B0}">
      <dsp:nvSpPr>
        <dsp:cNvPr id="0" name=""/>
        <dsp:cNvSpPr/>
      </dsp:nvSpPr>
      <dsp:spPr>
        <a:xfrm rot="5400000">
          <a:off x="4477198" y="-3567902"/>
          <a:ext cx="986234" cy="812203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Титовского сельского поселения Миллеровского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Титовского сельского поселения от 27.07.2017 № 51)</a:t>
          </a:r>
          <a:endParaRPr lang="ru-RU" sz="1400" kern="1200" dirty="0"/>
        </a:p>
      </dsp:txBody>
      <dsp:txXfrm rot="5400000">
        <a:off x="4477198" y="-3567902"/>
        <a:ext cx="986234" cy="8122038"/>
      </dsp:txXfrm>
    </dsp:sp>
    <dsp:sp modelId="{9B6A0A72-3C0F-4B82-A7E6-2BA4A15A1DC4}">
      <dsp:nvSpPr>
        <dsp:cNvPr id="0" name=""/>
        <dsp:cNvSpPr/>
      </dsp:nvSpPr>
      <dsp:spPr>
        <a:xfrm rot="5400000">
          <a:off x="-83900" y="1410708"/>
          <a:ext cx="1112427" cy="778699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900" y="1410708"/>
        <a:ext cx="1112427" cy="778699"/>
      </dsp:txXfrm>
    </dsp:sp>
    <dsp:sp modelId="{9A9BA3CA-42DC-4E24-BA14-1B2C342C1B46}">
      <dsp:nvSpPr>
        <dsp:cNvPr id="0" name=""/>
        <dsp:cNvSpPr/>
      </dsp:nvSpPr>
      <dsp:spPr>
        <a:xfrm rot="5400000">
          <a:off x="4436225" y="-2327303"/>
          <a:ext cx="1029120" cy="817142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Титовского сельского поселения Миллеровского района на 2017 – 2019 годы (распоряжение Администрации Титовского сельского поселения от 17.04.2017 № 20)</a:t>
          </a:r>
          <a:endParaRPr lang="ru-RU" sz="1400" kern="1200" dirty="0"/>
        </a:p>
      </dsp:txBody>
      <dsp:txXfrm rot="5400000">
        <a:off x="4436225" y="-2327303"/>
        <a:ext cx="1029120" cy="8171420"/>
      </dsp:txXfrm>
    </dsp:sp>
    <dsp:sp modelId="{B59BF440-36E6-48B3-BC75-E6445956244C}">
      <dsp:nvSpPr>
        <dsp:cNvPr id="0" name=""/>
        <dsp:cNvSpPr/>
      </dsp:nvSpPr>
      <dsp:spPr>
        <a:xfrm rot="5400000">
          <a:off x="-197896" y="2672875"/>
          <a:ext cx="1340419" cy="778699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97896" y="2672875"/>
        <a:ext cx="1340419" cy="778699"/>
      </dsp:txXfrm>
    </dsp:sp>
    <dsp:sp modelId="{6F6C7F8D-CA85-4C86-A8B9-DE0E49DC8118}">
      <dsp:nvSpPr>
        <dsp:cNvPr id="0" name=""/>
        <dsp:cNvSpPr/>
      </dsp:nvSpPr>
      <dsp:spPr>
        <a:xfrm rot="5400000">
          <a:off x="4322196" y="-1029924"/>
          <a:ext cx="1292356" cy="8136242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Титовского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Титовского сельского поселения от 07.06.2017 № 29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5400000">
        <a:off x="4322196" y="-1029924"/>
        <a:ext cx="1292356" cy="8136242"/>
      </dsp:txXfrm>
    </dsp:sp>
    <dsp:sp modelId="{A6E13E1B-7D1B-442A-959A-A9F6D8AE7DD8}">
      <dsp:nvSpPr>
        <dsp:cNvPr id="0" name=""/>
        <dsp:cNvSpPr/>
      </dsp:nvSpPr>
      <dsp:spPr>
        <a:xfrm rot="5400000">
          <a:off x="-83900" y="4060340"/>
          <a:ext cx="1112427" cy="778699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900" y="4060340"/>
        <a:ext cx="1112427" cy="778699"/>
      </dsp:txXfrm>
    </dsp:sp>
    <dsp:sp modelId="{F6DF088B-B792-439B-9EEE-AF2670D0671E}">
      <dsp:nvSpPr>
        <dsp:cNvPr id="0" name=""/>
        <dsp:cNvSpPr/>
      </dsp:nvSpPr>
      <dsp:spPr>
        <a:xfrm rot="5400000">
          <a:off x="4400604" y="398493"/>
          <a:ext cx="1140908" cy="8130874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Титовском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Титовского сельского поселения от  17.04.2014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№ 57)</a:t>
          </a:r>
          <a:endParaRPr lang="ru-RU" sz="1400" kern="1200" dirty="0"/>
        </a:p>
      </dsp:txBody>
      <dsp:txXfrm rot="5400000">
        <a:off x="4400604" y="398493"/>
        <a:ext cx="1140908" cy="81308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8237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270,1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5232" y="28237"/>
        <a:ext cx="2961191" cy="919473"/>
      </dsp:txXfrm>
    </dsp:sp>
    <dsp:sp modelId="{DC3D1057-3911-49DC-8B4B-4F8305BF098A}">
      <dsp:nvSpPr>
        <dsp:cNvPr id="0" name=""/>
        <dsp:cNvSpPr/>
      </dsp:nvSpPr>
      <dsp:spPr>
        <a:xfrm>
          <a:off x="91947" y="9194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0811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6,2</a:t>
          </a:r>
        </a:p>
      </dsp:txBody>
      <dsp:txXfrm>
        <a:off x="855232" y="1008110"/>
        <a:ext cx="2961191" cy="919473"/>
      </dsp:txXfrm>
    </dsp:sp>
    <dsp:sp modelId="{10414709-A3FF-419B-8BA0-6B96893FDF2B}">
      <dsp:nvSpPr>
        <dsp:cNvPr id="0" name=""/>
        <dsp:cNvSpPr/>
      </dsp:nvSpPr>
      <dsp:spPr>
        <a:xfrm>
          <a:off x="91947" y="110336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079315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1107,9</a:t>
          </a:r>
        </a:p>
      </dsp:txBody>
      <dsp:txXfrm>
        <a:off x="855232" y="2079315"/>
        <a:ext cx="2961191" cy="919473"/>
      </dsp:txXfrm>
    </dsp:sp>
    <dsp:sp modelId="{B43CAF5A-DF0E-47F1-8B84-50B2394B9328}">
      <dsp:nvSpPr>
        <dsp:cNvPr id="0" name=""/>
        <dsp:cNvSpPr/>
      </dsp:nvSpPr>
      <dsp:spPr>
        <a:xfrm>
          <a:off x="91947" y="2114788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34261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5427,6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3034261"/>
        <a:ext cx="2961191" cy="919473"/>
      </dsp:txXfrm>
    </dsp:sp>
    <dsp:sp modelId="{7DE197FE-AADA-44C3-8B2B-CF16D12E116A}">
      <dsp:nvSpPr>
        <dsp:cNvPr id="0" name=""/>
        <dsp:cNvSpPr/>
      </dsp:nvSpPr>
      <dsp:spPr>
        <a:xfrm>
          <a:off x="91947" y="312620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045682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231,9</a:t>
          </a:r>
        </a:p>
      </dsp:txBody>
      <dsp:txXfrm>
        <a:off x="855232" y="4045682"/>
        <a:ext cx="2961191" cy="919473"/>
      </dsp:txXfrm>
    </dsp:sp>
    <dsp:sp modelId="{59208E79-B8A7-477C-B741-F3EAF6407C81}">
      <dsp:nvSpPr>
        <dsp:cNvPr id="0" name=""/>
        <dsp:cNvSpPr/>
      </dsp:nvSpPr>
      <dsp:spPr>
        <a:xfrm>
          <a:off x="91947" y="413762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57,7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980731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Культура, кинематография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2262,8</a:t>
          </a:r>
        </a:p>
      </dsp:txBody>
      <dsp:txXfrm>
        <a:off x="823638" y="980731"/>
        <a:ext cx="2848769" cy="891573"/>
      </dsp:txXfrm>
    </dsp:sp>
    <dsp:sp modelId="{DC3D1057-3911-49DC-8B4B-4F8305BF098A}">
      <dsp:nvSpPr>
        <dsp:cNvPr id="0" name=""/>
        <dsp:cNvSpPr/>
      </dsp:nvSpPr>
      <dsp:spPr>
        <a:xfrm>
          <a:off x="89157" y="1069888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61462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398,5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1961462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218544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4360,6</a:t>
          </a:r>
        </a:p>
      </dsp:txBody>
      <dsp:txXfrm>
        <a:off x="823638" y="3211849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92713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92713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89157" y="4231266"/>
          <a:ext cx="734481" cy="698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7562" y="441383"/>
          <a:ext cx="7736811" cy="3189175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Титовского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проект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бюджета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Титовского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приоритетных,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Титовского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7562" y="441383"/>
        <a:ext cx="7736811" cy="3189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0.62533</cdr:x>
      <cdr:y>0.10294</cdr:y>
    </cdr:from>
    <cdr:to>
      <cdr:x>0.74611</cdr:x>
      <cdr:y>0.17837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78307" y="504050"/>
          <a:ext cx="1000132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1927,0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0.39241</cdr:x>
      <cdr:y>0.10294</cdr:y>
    </cdr:from>
    <cdr:to>
      <cdr:x>0.53043</cdr:x>
      <cdr:y>0.17837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49481" y="504050"/>
          <a:ext cx="1143008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1957,2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442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6499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28.11.2017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28.11.2017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chart" Target="../charts/chart1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Титовского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 бюджета Титовского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Титовского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pic>
        <p:nvPicPr>
          <p:cNvPr id="22531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66867" y="188913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332656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Титовского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347864" y="3356992"/>
            <a:ext cx="576064" cy="144016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220072" y="3573016"/>
            <a:ext cx="864096" cy="144016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 rot="11577428" flipV="1">
            <a:off x="3298437" y="3098040"/>
            <a:ext cx="936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85,0%;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 rot="11302572" flipV="1">
            <a:off x="5382594" y="3264751"/>
            <a:ext cx="7333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92,9%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1" y="1556792"/>
          <a:ext cx="5400599" cy="28965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4360,6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3671,8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3590,3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69,3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69,3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14,8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398,5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318,5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67,2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2262,8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1957,2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1927,0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57,7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57,7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57,7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4048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4292,6 тыс. рублей или 59,9 % общего объема расходов бюджета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Титовского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сельского поселения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Миллеровского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</a:t>
            </a:r>
            <a:r>
              <a:rPr lang="ru-RU" dirty="0" err="1" smtClean="0">
                <a:latin typeface="+mn-lt"/>
              </a:rPr>
              <a:t>Титовского</a:t>
            </a:r>
            <a:r>
              <a:rPr lang="ru-RU" dirty="0" smtClean="0">
                <a:latin typeface="+mn-lt"/>
              </a:rPr>
              <a:t> сельского поселения из областного бюджета бюджету </a:t>
            </a:r>
            <a:r>
              <a:rPr lang="ru-RU" dirty="0" err="1" smtClean="0">
                <a:latin typeface="+mn-lt"/>
              </a:rPr>
              <a:t>Титовского</a:t>
            </a:r>
            <a:r>
              <a:rPr lang="ru-RU" dirty="0" smtClean="0">
                <a:latin typeface="+mn-lt"/>
              </a:rPr>
              <a:t> сельского поселения </a:t>
            </a:r>
            <a:r>
              <a:rPr lang="ru-RU" dirty="0" err="1" smtClean="0">
                <a:latin typeface="+mn-lt"/>
              </a:rPr>
              <a:t>Миллеровского</a:t>
            </a:r>
            <a:r>
              <a:rPr lang="ru-RU" dirty="0" smtClean="0">
                <a:latin typeface="+mn-lt"/>
              </a:rPr>
              <a:t> района от 07.06.2017 № 223.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</p:nvPr>
        </p:nvGraphicFramePr>
        <p:xfrm>
          <a:off x="179512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Титовского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сельского поселения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Миллеровского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района по разделу 08 </a:t>
            </a:r>
            <a:b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928794" y="213285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2262,8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Титовского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Миллеровского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Безымянный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39371" y="188641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-828600" y="1124744"/>
          <a:ext cx="95770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2320,5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1412776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2014,9</a:t>
            </a: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1772816"/>
            <a:ext cx="129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1984,7</a:t>
            </a: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2020 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92494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57,7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57,7тыс.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57,7 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16" y="5143512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2262,8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1957,2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1927,0 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Титовского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Миллеровского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571612"/>
          <a:ext cx="8208912" cy="343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534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1188998,8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1052137,9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1001145,1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4621,4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3556,1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3200,5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736,7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757,4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731,9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Титовского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5429256" y="4786322"/>
            <a:ext cx="3606100" cy="1251520"/>
            <a:chOff x="362787" y="5479018"/>
            <a:chExt cx="2808312" cy="1251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62787" y="5479018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4 350,6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7092280" y="3212976"/>
            <a:ext cx="1800200" cy="1512168"/>
            <a:chOff x="7092280" y="2420888"/>
            <a:chExt cx="1800200" cy="102411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092280" y="2420888"/>
              <a:ext cx="1800200" cy="102411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общественного </a:t>
              </a:r>
              <a:r>
                <a:rPr lang="ru-RU" sz="1100" dirty="0" smtClean="0"/>
                <a:t>порядка и противодействие преступности</a:t>
              </a:r>
              <a:endPara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0,8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04448" y="2852936"/>
              <a:ext cx="288032" cy="5040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3059832" y="3714752"/>
            <a:ext cx="2088232" cy="2162520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2262,8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3059832" y="1412776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398,5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0" y="2428868"/>
            <a:ext cx="3165470" cy="2078542"/>
            <a:chOff x="251520" y="2564904"/>
            <a:chExt cx="2808312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2808312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57,7</a:t>
              </a:r>
              <a:endPara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5148064" y="2204864"/>
            <a:ext cx="1944216" cy="2081392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14,0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2708920"/>
            <a:ext cx="372838" cy="45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Группа 64"/>
          <p:cNvGrpSpPr/>
          <p:nvPr/>
        </p:nvGrpSpPr>
        <p:grpSpPr>
          <a:xfrm>
            <a:off x="7092280" y="1412776"/>
            <a:ext cx="1800200" cy="1040116"/>
            <a:chOff x="7092280" y="1412776"/>
            <a:chExt cx="1800200" cy="10401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04011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10,0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99592" y="2786058"/>
          <a:ext cx="7744374" cy="407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Титовского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 сельского поселения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АТСП от 26.09.2017 № 116)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 сельского поселения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145016" cy="151216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Титовского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700808"/>
            <a:ext cx="9361040" cy="121770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70567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Титовского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7092280" y="2420888"/>
            <a:ext cx="1800200" cy="792088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Доступная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среда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27,5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44680" y="2573288"/>
            <a:ext cx="1800200" cy="792088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Доступная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среда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27,5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1678909813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Титовского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99105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основных характеристик  бюджета Титовского сельского поселения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7600024"/>
              </p:ext>
            </p:extLst>
          </p:nvPr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2018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т бюджета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7043,7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5936,5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5504,5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1616,1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1553,5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1571,9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5427,6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4383,0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3932,6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7163,7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6089,3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5657,0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-120,0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-152,8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-152,5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692696"/>
            <a:ext cx="8352929" cy="10630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Титовского сельского поселения Миллеровского района на 2018-2020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1727767"/>
              </p:ext>
            </p:extLst>
          </p:nvPr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2018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7043,7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5936,5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5504,5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5427,6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4383,0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3932,6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7163,7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6089,3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5657,0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-152,8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-152,5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75977"/>
            <a:ext cx="9144000" cy="120777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Титовского сельского поселения Миллеровского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2018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810750782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1521951,5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1530122,7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627784" y="2276872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580112" y="3573016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12,0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5940152" y="2780928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355976" y="4365104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347864" y="4365104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3,5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Титовского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поселени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70835" y="188913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Налоги на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имущество– 1107,9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055497" cy="324722"/>
              <a:chOff x="395536" y="5013176"/>
              <a:chExt cx="4055497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76746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270,1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318295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Налоги на совокупный доход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12,9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219,0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18023</TotalTime>
  <Words>1195</Words>
  <Application>Microsoft Office PowerPoint</Application>
  <PresentationFormat>Экран (4:3)</PresentationFormat>
  <Paragraphs>315</Paragraphs>
  <Slides>18</Slides>
  <Notes>6</Notes>
  <HiddenSlides>1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10195094</vt:lpstr>
      <vt:lpstr>Городская</vt:lpstr>
      <vt:lpstr>1_Городская</vt:lpstr>
      <vt:lpstr>3_Городская</vt:lpstr>
      <vt:lpstr>4_Городская</vt:lpstr>
      <vt:lpstr>19_Городская</vt:lpstr>
      <vt:lpstr>Администрация Титовского сельского поселения   </vt:lpstr>
      <vt:lpstr>Слайд 2</vt:lpstr>
      <vt:lpstr>Слайд 3</vt:lpstr>
      <vt:lpstr>Проект бюджета на 2018 год  и на плановый период 2019 и 2020 годов  </vt:lpstr>
      <vt:lpstr>Слайд 5</vt:lpstr>
      <vt:lpstr>Прогноз основных характеристик  бюджета Титовского сельского поселения на 2018 год и на плановый период 2019 и 2020 годов</vt:lpstr>
      <vt:lpstr>Основные характеристики бюджета Титовского сельского поселения Миллеровского района на 2018-2020 годы</vt:lpstr>
      <vt:lpstr>Основные параметры бюджета Титовского сельского поселения Миллеровского района на 2018 год</vt:lpstr>
      <vt:lpstr>Слайд 9</vt:lpstr>
      <vt:lpstr>Динамика поступлений налога на доходы физических лиц в бюджет Титовского сельского поселения Миллеровского района</vt:lpstr>
      <vt:lpstr>Динамика расходов   бюджета Титовского сельского поселения Миллеровского района</vt:lpstr>
      <vt:lpstr>Слайд 12</vt:lpstr>
      <vt:lpstr>Расходы на обеспечение деятельности аппарата управления в 2018 году составят  4292,6 тыс. рублей или 59,9 % общего объема расходов бюджета Титовского сельского поселения Миллеровского района</vt:lpstr>
      <vt:lpstr>Динамика расходов бюджета Титовского сельского поселения Миллеровского района по разделу 08  «Культура, кинематография»</vt:lpstr>
      <vt:lpstr>Структура расходов бюджета  Титовского сельского поселения Миллеровского района на социальную политику</vt:lpstr>
      <vt:lpstr>Объемы межбюджетных трансфертов бюджету Титовского сельского поселения Миллеровского района на 2018-2020 годы </vt:lpstr>
      <vt:lpstr>Объем муниципальных программ в общем объеме расходов, запланированных на  реализацию муниципальных программ Титовского сельского поселения в 2018 году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Поселение</cp:lastModifiedBy>
  <cp:revision>1851</cp:revision>
  <dcterms:created xsi:type="dcterms:W3CDTF">2011-10-21T12:19:44Z</dcterms:created>
  <dcterms:modified xsi:type="dcterms:W3CDTF">2017-11-28T16:50:05Z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