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590" r:id="rId10"/>
    <p:sldId id="1611" r:id="rId11"/>
    <p:sldId id="1170" r:id="rId12"/>
    <p:sldId id="904" r:id="rId13"/>
    <p:sldId id="1201" r:id="rId14"/>
    <p:sldId id="1423" r:id="rId15"/>
    <p:sldId id="1609" r:id="rId16"/>
    <p:sldId id="1368" r:id="rId17"/>
    <p:sldId id="1610" r:id="rId18"/>
    <p:sldId id="1593" r:id="rId19"/>
    <p:sldId id="1502" r:id="rId20"/>
    <p:sldId id="1612" r:id="rId21"/>
    <p:sldId id="1595" r:id="rId22"/>
    <p:sldId id="1597" r:id="rId23"/>
    <p:sldId id="1601" r:id="rId24"/>
    <p:sldId id="1608" r:id="rId25"/>
    <p:sldId id="1500" r:id="rId26"/>
    <p:sldId id="1575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5507" autoAdjust="0"/>
  </p:normalViewPr>
  <p:slideViewPr>
    <p:cSldViewPr>
      <p:cViewPr>
        <p:scale>
          <a:sx n="100" d="100"/>
          <a:sy n="100" d="100"/>
        </p:scale>
        <p:origin x="-6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973439246950522E-2"/>
          <c:y val="6.6232037471098779E-2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646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77914807078904E-2"/>
                  <c:y val="-5.4586986195068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1955</c:v>
                </c:pt>
                <c:pt idx="1">
                  <c:v>1978.6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Титовского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9079.6</c:v>
                </c:pt>
                <c:pt idx="1">
                  <c:v>10774.3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95360"/>
        <c:axId val="91742208"/>
        <c:axId val="0"/>
      </c:bar3DChart>
      <c:catAx>
        <c:axId val="916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74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742208"/>
        <c:scaling>
          <c:orientation val="minMax"/>
          <c:max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695360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0202061983689715E-2"/>
          <c:y val="0.86735963261131777"/>
          <c:w val="0.92255606708014148"/>
          <c:h val="0.11988903827440246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25"/>
          <c:h val="0.750003258432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232751303247371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44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Проект 2024 год</c:v>
                </c:pt>
                <c:pt idx="1">
                  <c:v> Проект 2025 год</c:v>
                </c:pt>
                <c:pt idx="2">
                  <c:v> Проект 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1978.6</c:v>
                </c:pt>
                <c:pt idx="1">
                  <c:v>2133.4</c:v>
                </c:pt>
                <c:pt idx="2">
                  <c:v>2314.6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207744"/>
        <c:axId val="92209536"/>
        <c:axId val="0"/>
      </c:bar3DChart>
      <c:catAx>
        <c:axId val="9220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09536"/>
        <c:crosses val="autoZero"/>
        <c:auto val="1"/>
        <c:lblAlgn val="ctr"/>
        <c:lblOffset val="100"/>
        <c:noMultiLvlLbl val="0"/>
      </c:catAx>
      <c:valAx>
        <c:axId val="92209536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9220774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70"/>
      <c:depthPercent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2180198527071E-3"/>
          <c:y val="0"/>
          <c:w val="0.99057616839669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5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explosion val="5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82E-2"/>
                  <c:y val="-3.777571722800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84E-2"/>
                  <c:y val="0.218314204404639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Иные собственные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28.484787223289199</c:v>
                </c:pt>
                <c:pt idx="1">
                  <c:v>2.3248761750732845</c:v>
                </c:pt>
                <c:pt idx="2">
                  <c:v>67.224300010108152</c:v>
                </c:pt>
                <c:pt idx="3">
                  <c:v>1.2028707166683514</c:v>
                </c:pt>
                <c:pt idx="4">
                  <c:v>0.14151420196098252</c:v>
                </c:pt>
                <c:pt idx="5">
                  <c:v>0.62165167290003043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4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План 2023 год</c:v>
                </c:pt>
                <c:pt idx="1">
                  <c:v>Проект 2024 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520.5</c:v>
                </c:pt>
                <c:pt idx="1">
                  <c:v>563.6</c:v>
                </c:pt>
                <c:pt idx="2">
                  <c:v>599.20000000000005</c:v>
                </c:pt>
                <c:pt idx="3">
                  <c:v>649.5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01056"/>
        <c:axId val="43499520"/>
      </c:barChart>
      <c:valAx>
        <c:axId val="4349952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43501056"/>
        <c:crosses val="autoZero"/>
        <c:crossBetween val="between"/>
        <c:majorUnit val="5000"/>
      </c:valAx>
      <c:catAx>
        <c:axId val="43501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499520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11841862809E-2"/>
          <c:y val="0"/>
          <c:w val="0.954943442201892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31339196723448E-2"/>
                  <c:y val="-0.1985198738080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2023 год</c:v>
                </c:pt>
                <c:pt idx="1">
                  <c:v>Проект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9079.6</c:v>
                </c:pt>
                <c:pt idx="1">
                  <c:v>10774.3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45530240"/>
        <c:axId val="145532032"/>
        <c:axId val="0"/>
      </c:bar3DChart>
      <c:catAx>
        <c:axId val="14553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5532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53203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55302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215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250440700419869E-3"/>
          <c:y val="0"/>
          <c:w val="0.89563969223975526"/>
          <c:h val="0.9977773516179713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17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5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256182270132438E-3"/>
                  <c:y val="-0.2144494379256552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56679201323583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73,7</a:t>
                    </a:r>
                    <a:endParaRPr lang="ru-RU" dirty="0" smtClean="0"/>
                  </a:p>
                  <a:p>
                    <a:r>
                      <a:rPr lang="ru-RU" dirty="0" smtClean="0"/>
                      <a:t>Национальная экономика 5,0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87373070220680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681,2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1188019269737146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Образование -15,0</a:t>
                    </a:r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кинематография </a:t>
                    </a:r>
                    <a:r>
                      <a:rPr lang="ru-RU" dirty="0" smtClean="0"/>
                      <a:t>– </a:t>
                    </a:r>
                    <a:r>
                      <a:rPr lang="ru-RU" dirty="0" smtClean="0"/>
                      <a:t>2308,9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7 451,8</c:v>
                  </c:pt>
                  <c:pt idx="1">
                    <c:v>141,0</c:v>
                  </c:pt>
                  <c:pt idx="2">
                    <c:v>73,7</c:v>
                  </c:pt>
                  <c:pt idx="3">
                    <c:v>5,0</c:v>
                  </c:pt>
                  <c:pt idx="4">
                    <c:v>681,2</c:v>
                  </c:pt>
                  <c:pt idx="5">
                    <c:v>2 308,9</c:v>
                  </c:pt>
                  <c:pt idx="6">
                    <c:v>97,7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7451.8</c:v>
                </c:pt>
                <c:pt idx="1">
                  <c:v>141</c:v>
                </c:pt>
                <c:pt idx="2">
                  <c:v>73.7</c:v>
                </c:pt>
                <c:pt idx="3">
                  <c:v>5</c:v>
                </c:pt>
                <c:pt idx="4">
                  <c:v>681.2</c:v>
                </c:pt>
                <c:pt idx="5">
                  <c:v>2308.9</c:v>
                </c:pt>
                <c:pt idx="6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7 451,8</c:v>
                  </c:pt>
                  <c:pt idx="1">
                    <c:v>141,0</c:v>
                  </c:pt>
                  <c:pt idx="2">
                    <c:v>73,7</c:v>
                  </c:pt>
                  <c:pt idx="3">
                    <c:v>5,0</c:v>
                  </c:pt>
                  <c:pt idx="4">
                    <c:v>681,2</c:v>
                  </c:pt>
                  <c:pt idx="5">
                    <c:v>2 308,9</c:v>
                  </c:pt>
                  <c:pt idx="6">
                    <c:v>97,7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Sheet1!$B$3:$H$3</c:f>
              <c:numCache>
                <c:formatCode>#,##0.00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3401608208515767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30490027856687E-3"/>
                  <c:y val="0.298006176059099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2421,6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2421.6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тыс.руб.2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57511511066672E-2"/>
                  <c:y val="0.15294967650754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847.3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год*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660980055713973E-3"/>
                  <c:y val="0.122117914583497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34656"/>
        <c:axId val="145336192"/>
      </c:barChart>
      <c:catAx>
        <c:axId val="145334656"/>
        <c:scaling>
          <c:orientation val="minMax"/>
        </c:scaling>
        <c:delete val="1"/>
        <c:axPos val="b"/>
        <c:majorTickMark val="out"/>
        <c:minorTickMark val="none"/>
        <c:tickLblPos val="none"/>
        <c:crossAx val="145336192"/>
        <c:crosses val="autoZero"/>
        <c:auto val="1"/>
        <c:lblAlgn val="ctr"/>
        <c:lblOffset val="100"/>
        <c:noMultiLvlLbl val="0"/>
      </c:catAx>
      <c:valAx>
        <c:axId val="145336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5334656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117017301108"/>
          <c:y val="0.14756280833661126"/>
          <c:w val="0.52740573053368334"/>
          <c:h val="0.86283609220573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0,51%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99,49%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823E-2"/>
                  <c:y val="4.54444611431969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531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Другие вопросы в области культуры, кинематографии (переданные полномочия по физкультуре и спорту) -11,7</c:v>
                </c:pt>
                <c:pt idx="2">
                  <c:v>Расходы на культуру -2297,2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11.7</c:v>
                </c:pt>
                <c:pt idx="2">
                  <c:v>2297.1999999999998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9925551201381666"/>
          <c:y val="8.2856221681074468E-2"/>
          <c:w val="0.36281650523679188"/>
          <c:h val="0.85175086416042622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1371737422842E-3"/>
          <c:y val="1.2788395890422719E-2"/>
          <c:w val="0.93937446468253327"/>
          <c:h val="0.95242641325044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2394,9</a:t>
                    </a:r>
                    <a:endParaRPr lang="ru-RU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22,6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3360288030671315E-3"/>
                  <c:y val="7.1110931933959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8207,6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77,4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2394.9</c:v>
                </c:pt>
                <c:pt idx="1">
                  <c:v>8207.6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46805555555555556"/>
          <c:y val="0.77554571574366182"/>
          <c:w val="0.46087926509186417"/>
          <c:h val="0.22445428425633829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F4105-8A62-4D0F-84BD-13653155F873}" type="presOf" srcId="{B24A4114-075E-404F-8B16-9D176DA92767}" destId="{9A9BA3CA-42DC-4E24-BA14-1B2C342C1B46}" srcOrd="0" destOrd="0" presId="urn:microsoft.com/office/officeart/2005/8/layout/chevron2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471E02D-94BE-444A-AF20-DFCA8661A9D1}" type="presOf" srcId="{333612F3-69F1-4CC0-ACEA-154FBD023C22}" destId="{CA80EEC5-8180-463D-AB43-E20FC1CCE0B0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FBA0FFF3-8AFD-4E12-B318-B2F5DD5121F9}" type="presOf" srcId="{B782FD21-6C09-4BC0-934D-3C01247185B7}" destId="{9B6A0A72-3C0F-4B82-A7E6-2BA4A15A1DC4}" srcOrd="0" destOrd="0" presId="urn:microsoft.com/office/officeart/2005/8/layout/chevron2"/>
    <dgm:cxn modelId="{49F157D8-5ACD-406E-B674-E3D805803C4D}" type="presOf" srcId="{B90239BA-D30D-42D9-95F7-1477AF7261C5}" destId="{6CDFB346-5AE3-475E-BC66-186028DEC05D}" srcOrd="0" destOrd="0" presId="urn:microsoft.com/office/officeart/2005/8/layout/chevron2"/>
    <dgm:cxn modelId="{25235482-71AE-498F-8089-34A9F1AE9597}" type="presOf" srcId="{ACF5097F-CC5B-4366-ABE7-38687129F656}" destId="{09D480C1-C8E8-4CE7-8873-41C175F67275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16DE1CAC-54EF-465A-BE87-BE76BC4FBC5D}" type="presParOf" srcId="{6CDFB346-5AE3-475E-BC66-186028DEC05D}" destId="{EDA2A39D-2EAF-4B4F-92AC-7B916275B1B5}" srcOrd="0" destOrd="0" presId="urn:microsoft.com/office/officeart/2005/8/layout/chevron2"/>
    <dgm:cxn modelId="{B301795C-48F9-4330-91E9-6C213E0B1D43}" type="presParOf" srcId="{EDA2A39D-2EAF-4B4F-92AC-7B916275B1B5}" destId="{09D480C1-C8E8-4CE7-8873-41C175F67275}" srcOrd="0" destOrd="0" presId="urn:microsoft.com/office/officeart/2005/8/layout/chevron2"/>
    <dgm:cxn modelId="{A54E83AF-EEF5-4FBA-91BB-C6D3D97DE319}" type="presParOf" srcId="{EDA2A39D-2EAF-4B4F-92AC-7B916275B1B5}" destId="{CA80EEC5-8180-463D-AB43-E20FC1CCE0B0}" srcOrd="1" destOrd="0" presId="urn:microsoft.com/office/officeart/2005/8/layout/chevron2"/>
    <dgm:cxn modelId="{329D3594-6185-41EB-8933-7D19B291294C}" type="presParOf" srcId="{6CDFB346-5AE3-475E-BC66-186028DEC05D}" destId="{07DE8F24-526C-4B06-8BA3-1A3B3552AAA3}" srcOrd="1" destOrd="0" presId="urn:microsoft.com/office/officeart/2005/8/layout/chevron2"/>
    <dgm:cxn modelId="{AA6EEC62-9665-407C-91C8-CB1745EFE7C6}" type="presParOf" srcId="{6CDFB346-5AE3-475E-BC66-186028DEC05D}" destId="{C452401A-080E-446F-8B74-994BE4F30FB4}" srcOrd="2" destOrd="0" presId="urn:microsoft.com/office/officeart/2005/8/layout/chevron2"/>
    <dgm:cxn modelId="{3CED4E26-C091-4B26-AE62-4D3D598EEF40}" type="presParOf" srcId="{C452401A-080E-446F-8B74-994BE4F30FB4}" destId="{9B6A0A72-3C0F-4B82-A7E6-2BA4A15A1DC4}" srcOrd="0" destOrd="0" presId="urn:microsoft.com/office/officeart/2005/8/layout/chevron2"/>
    <dgm:cxn modelId="{9E560B72-7227-4B22-B8AF-1F10F4CE4575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563,6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8795,7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2,8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1330,1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46,0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12,3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7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7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7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7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7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7" custScaleY="123983" custLinFactY="100000" custLinFactNeighborX="8615" custLinFactNeighborY="17679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7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7" custScaleY="69666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7" custScaleY="75927" custLinFactY="-13246" custLinFactNeighborX="-3004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7" custScaleY="98171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7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6" presStyleCnt="7" custScaleY="59833" custLinFactNeighborX="-896" custLinFactNeighborY="-97685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6" presStyleCnt="7" custLinFactY="-20198" custLinFactNeighborX="6203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#1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A8A9375-BA7C-490A-887B-16AFF75BCB21}" type="presOf" srcId="{E313B81E-1751-4C21-8155-E4E5788F26D3}" destId="{ECE55AF3-693F-4ADA-963D-E4F57667994B}" srcOrd="1" destOrd="0" presId="urn:microsoft.com/office/officeart/2005/8/layout/vList4#1"/>
    <dgm:cxn modelId="{451FBBE6-CAAB-48F3-9BD1-14DC8DC240E0}" srcId="{227A101D-8088-4F21-A936-43AB877355D2}" destId="{13680A47-C15E-401D-9A9C-47B7B7A64216}" srcOrd="6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#1"/>
    <dgm:cxn modelId="{F5F80519-95CF-4C23-A3A0-A7D4AFADDECA}" type="presOf" srcId="{8061A499-68BB-4517-AEA3-079F9BE298A5}" destId="{681E65EC-7E48-44FF-9933-C4F2C62D5FC2}" srcOrd="0" destOrd="0" presId="urn:microsoft.com/office/officeart/2005/8/layout/vList4#1"/>
    <dgm:cxn modelId="{A3FAC7A1-B3BE-45A2-87E9-CD2BA5F80D77}" type="presOf" srcId="{A634D5C1-EA40-4D2D-B030-432525DEB3F0}" destId="{6B78BFB6-B085-4E83-8D6D-AE7A0A20DC71}" srcOrd="1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#1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#1"/>
    <dgm:cxn modelId="{719B3A26-860B-4DA9-9F80-13D35D0C6F84}" type="presOf" srcId="{227A101D-8088-4F21-A936-43AB877355D2}" destId="{B17E2703-ED7C-40C1-AA5F-205C0BB9EA84}" srcOrd="0" destOrd="0" presId="urn:microsoft.com/office/officeart/2005/8/layout/vList4#1"/>
    <dgm:cxn modelId="{B874D865-7ACD-4ABF-B8AD-669332745E6B}" type="presOf" srcId="{A634D5C1-EA40-4D2D-B030-432525DEB3F0}" destId="{91F3E548-8D70-4745-8C8A-8ADEC82934CD}" srcOrd="0" destOrd="0" presId="urn:microsoft.com/office/officeart/2005/8/layout/vList4#1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#1"/>
    <dgm:cxn modelId="{90C0A1B1-5AEF-4732-AAA0-B8F71EE36C08}" type="presOf" srcId="{9589BF18-EB43-46B1-B7B8-63ADBDFDC163}" destId="{F3E8F88B-0370-448B-8D0E-D54292C8691C}" srcOrd="0" destOrd="0" presId="urn:microsoft.com/office/officeart/2005/8/layout/vList4#1"/>
    <dgm:cxn modelId="{F01CAACD-16F9-49AF-ADE1-B8B32395F0B0}" type="presOf" srcId="{9589BF18-EB43-46B1-B7B8-63ADBDFDC163}" destId="{0090A8A9-C296-4A7F-9B52-773A003D1EB8}" srcOrd="1" destOrd="0" presId="urn:microsoft.com/office/officeart/2005/8/layout/vList4#1"/>
    <dgm:cxn modelId="{B45DA5AE-3338-47A7-90F3-36336F2AE7CC}" type="presOf" srcId="{6A927675-D39F-4BD8-BEB0-AA1C3689505B}" destId="{91CBC4D3-C478-42F7-A4FD-B4B0C7A36980}" srcOrd="0" destOrd="0" presId="urn:microsoft.com/office/officeart/2005/8/layout/vList4#1"/>
    <dgm:cxn modelId="{A1CF3C5C-E21C-4D1B-9CAB-309CFBA9FB57}" type="presOf" srcId="{6A927675-D39F-4BD8-BEB0-AA1C3689505B}" destId="{0DDD2165-247B-4FBA-92C1-3FE9D74A7B3A}" srcOrd="1" destOrd="0" presId="urn:microsoft.com/office/officeart/2005/8/layout/vList4#1"/>
    <dgm:cxn modelId="{7D7CC2A9-04B3-467E-ADBB-C14F086AEE62}" type="presParOf" srcId="{B17E2703-ED7C-40C1-AA5F-205C0BB9EA84}" destId="{94272FED-D994-4743-844C-5070BB732343}" srcOrd="0" destOrd="0" presId="urn:microsoft.com/office/officeart/2005/8/layout/vList4#1"/>
    <dgm:cxn modelId="{6FAC2C90-A14F-413D-8DA2-751816672220}" type="presParOf" srcId="{94272FED-D994-4743-844C-5070BB732343}" destId="{3D57390B-957B-42E2-9EEB-3D286DE16B84}" srcOrd="0" destOrd="0" presId="urn:microsoft.com/office/officeart/2005/8/layout/vList4#1"/>
    <dgm:cxn modelId="{6BA2267D-B27B-49C9-9999-49C618A35A52}" type="presParOf" srcId="{94272FED-D994-4743-844C-5070BB732343}" destId="{DC3D1057-3911-49DC-8B4B-4F8305BF098A}" srcOrd="1" destOrd="0" presId="urn:microsoft.com/office/officeart/2005/8/layout/vList4#1"/>
    <dgm:cxn modelId="{2753154A-8992-45C9-82FB-1E8C819D67EE}" type="presParOf" srcId="{94272FED-D994-4743-844C-5070BB732343}" destId="{ECE55AF3-693F-4ADA-963D-E4F57667994B}" srcOrd="2" destOrd="0" presId="urn:microsoft.com/office/officeart/2005/8/layout/vList4#1"/>
    <dgm:cxn modelId="{378241EC-8400-4356-B9B4-35D84745F5B7}" type="presParOf" srcId="{B17E2703-ED7C-40C1-AA5F-205C0BB9EA84}" destId="{A2C514FB-D7EB-4AA8-B2BD-147960D9F9FC}" srcOrd="1" destOrd="0" presId="urn:microsoft.com/office/officeart/2005/8/layout/vList4#1"/>
    <dgm:cxn modelId="{049E6ABC-4842-4506-93AB-42362B2B6FE9}" type="presParOf" srcId="{B17E2703-ED7C-40C1-AA5F-205C0BB9EA84}" destId="{2EED2D77-DB38-4196-8382-28AF80029504}" srcOrd="2" destOrd="0" presId="urn:microsoft.com/office/officeart/2005/8/layout/vList4#1"/>
    <dgm:cxn modelId="{0257B52F-58D6-43E6-B063-E3E36A54D583}" type="presParOf" srcId="{2EED2D77-DB38-4196-8382-28AF80029504}" destId="{91F3E548-8D70-4745-8C8A-8ADEC82934CD}" srcOrd="0" destOrd="0" presId="urn:microsoft.com/office/officeart/2005/8/layout/vList4#1"/>
    <dgm:cxn modelId="{9C28D8D2-0EE7-4E3C-9692-2003137B7E12}" type="presParOf" srcId="{2EED2D77-DB38-4196-8382-28AF80029504}" destId="{B1DA30C9-5C35-42BE-9FC0-CE701078C328}" srcOrd="1" destOrd="0" presId="urn:microsoft.com/office/officeart/2005/8/layout/vList4#1"/>
    <dgm:cxn modelId="{D1AC242B-E4DC-4463-AA46-13D710794355}" type="presParOf" srcId="{2EED2D77-DB38-4196-8382-28AF80029504}" destId="{6B78BFB6-B085-4E83-8D6D-AE7A0A20DC71}" srcOrd="2" destOrd="0" presId="urn:microsoft.com/office/officeart/2005/8/layout/vList4#1"/>
    <dgm:cxn modelId="{11641BC8-604E-4738-9D49-37266BB58BA9}" type="presParOf" srcId="{B17E2703-ED7C-40C1-AA5F-205C0BB9EA84}" destId="{3E10F765-7D9D-4F2D-B2E4-8D9167EE7414}" srcOrd="3" destOrd="0" presId="urn:microsoft.com/office/officeart/2005/8/layout/vList4#1"/>
    <dgm:cxn modelId="{B5BBED2E-3DF3-4188-8F49-CDE82322174F}" type="presParOf" srcId="{B17E2703-ED7C-40C1-AA5F-205C0BB9EA84}" destId="{BBA24342-C201-4BF1-9385-E78B37BB61CC}" srcOrd="4" destOrd="0" presId="urn:microsoft.com/office/officeart/2005/8/layout/vList4#1"/>
    <dgm:cxn modelId="{0DBB22EF-C452-4A73-A0FA-DA653DB5D4CA}" type="presParOf" srcId="{BBA24342-C201-4BF1-9385-E78B37BB61CC}" destId="{91CBC4D3-C478-42F7-A4FD-B4B0C7A36980}" srcOrd="0" destOrd="0" presId="urn:microsoft.com/office/officeart/2005/8/layout/vList4#1"/>
    <dgm:cxn modelId="{5892ADED-3132-43F9-831A-40035FE2264B}" type="presParOf" srcId="{BBA24342-C201-4BF1-9385-E78B37BB61CC}" destId="{9CCB83B7-F213-4BDD-9405-3FB28B636E7B}" srcOrd="1" destOrd="0" presId="urn:microsoft.com/office/officeart/2005/8/layout/vList4#1"/>
    <dgm:cxn modelId="{360E770B-C2E5-497E-BA77-9CAAA520AEFA}" type="presParOf" srcId="{BBA24342-C201-4BF1-9385-E78B37BB61CC}" destId="{0DDD2165-247B-4FBA-92C1-3FE9D74A7B3A}" srcOrd="2" destOrd="0" presId="urn:microsoft.com/office/officeart/2005/8/layout/vList4#1"/>
    <dgm:cxn modelId="{FEBF3CC0-5B66-4CB4-B22A-C32F83B148D6}" type="presParOf" srcId="{B17E2703-ED7C-40C1-AA5F-205C0BB9EA84}" destId="{15318DE6-11B1-4DE6-8C56-632BEABAC17A}" srcOrd="5" destOrd="0" presId="urn:microsoft.com/office/officeart/2005/8/layout/vList4#1"/>
    <dgm:cxn modelId="{344D2569-8BA3-4761-AED9-9A14FF7B3080}" type="presParOf" srcId="{B17E2703-ED7C-40C1-AA5F-205C0BB9EA84}" destId="{7D4D5190-7A99-4EE3-BF13-894BFF6BFA1A}" srcOrd="6" destOrd="0" presId="urn:microsoft.com/office/officeart/2005/8/layout/vList4#1"/>
    <dgm:cxn modelId="{73CDDEC7-67F7-4BC3-9D1C-7D0835A3EB9D}" type="presParOf" srcId="{7D4D5190-7A99-4EE3-BF13-894BFF6BFA1A}" destId="{681E65EC-7E48-44FF-9933-C4F2C62D5FC2}" srcOrd="0" destOrd="0" presId="urn:microsoft.com/office/officeart/2005/8/layout/vList4#1"/>
    <dgm:cxn modelId="{913DF269-EDB5-4C52-AE07-80C6C2D01B02}" type="presParOf" srcId="{7D4D5190-7A99-4EE3-BF13-894BFF6BFA1A}" destId="{7DE197FE-AADA-44C3-8B2B-CF16D12E116A}" srcOrd="1" destOrd="0" presId="urn:microsoft.com/office/officeart/2005/8/layout/vList4#1"/>
    <dgm:cxn modelId="{07A27176-322B-437E-A08A-ACF966202751}" type="presParOf" srcId="{7D4D5190-7A99-4EE3-BF13-894BFF6BFA1A}" destId="{15C59F69-595E-4B67-B539-081BDD40D04C}" srcOrd="2" destOrd="0" presId="urn:microsoft.com/office/officeart/2005/8/layout/vList4#1"/>
    <dgm:cxn modelId="{7251D960-D220-4AA9-8247-498A0B138401}" type="presParOf" srcId="{B17E2703-ED7C-40C1-AA5F-205C0BB9EA84}" destId="{6AFA3499-CF7C-4437-BB77-60DAFC4E26ED}" srcOrd="7" destOrd="0" presId="urn:microsoft.com/office/officeart/2005/8/layout/vList4#1"/>
    <dgm:cxn modelId="{8368B452-AFEE-4011-BA61-44C54FCDD88B}" type="presParOf" srcId="{B17E2703-ED7C-40C1-AA5F-205C0BB9EA84}" destId="{317D7124-08A2-469C-BA0D-DCF723738D7B}" srcOrd="8" destOrd="0" presId="urn:microsoft.com/office/officeart/2005/8/layout/vList4#1"/>
    <dgm:cxn modelId="{33423D99-B288-46BC-BEF3-123B2B37F6D9}" type="presParOf" srcId="{317D7124-08A2-469C-BA0D-DCF723738D7B}" destId="{5C87ECB8-0354-4678-BA4B-C4AB6AB03D33}" srcOrd="0" destOrd="0" presId="urn:microsoft.com/office/officeart/2005/8/layout/vList4#1"/>
    <dgm:cxn modelId="{362D4D7A-20C4-45C8-B85C-B71B65005AA9}" type="presParOf" srcId="{317D7124-08A2-469C-BA0D-DCF723738D7B}" destId="{270CDFB7-A95F-4ACC-990C-FA9D48B7CFC6}" srcOrd="1" destOrd="0" presId="urn:microsoft.com/office/officeart/2005/8/layout/vList4#1"/>
    <dgm:cxn modelId="{ED8AAF61-0C4A-4CBD-843C-0E6823451DC4}" type="presParOf" srcId="{317D7124-08A2-469C-BA0D-DCF723738D7B}" destId="{6DFF61F0-EA10-4DBC-AD1D-6A6BE5E0F898}" srcOrd="2" destOrd="0" presId="urn:microsoft.com/office/officeart/2005/8/layout/vList4#1"/>
    <dgm:cxn modelId="{33E36032-BB62-4AC1-B34B-E539709ABA84}" type="presParOf" srcId="{B17E2703-ED7C-40C1-AA5F-205C0BB9EA84}" destId="{8B7A616D-E738-439B-9217-230A02233FE8}" srcOrd="9" destOrd="0" presId="urn:microsoft.com/office/officeart/2005/8/layout/vList4#1"/>
    <dgm:cxn modelId="{220FF184-F8B4-45F3-ACD8-2FB617706E22}" type="presParOf" srcId="{B17E2703-ED7C-40C1-AA5F-205C0BB9EA84}" destId="{712BDC1E-CA2D-4B05-B9F9-47FDD7A8558E}" srcOrd="10" destOrd="0" presId="urn:microsoft.com/office/officeart/2005/8/layout/vList4#1"/>
    <dgm:cxn modelId="{B0FCFF8F-D722-4637-99DC-1F4C5E74980F}" type="presParOf" srcId="{712BDC1E-CA2D-4B05-B9F9-47FDD7A8558E}" destId="{F3E8F88B-0370-448B-8D0E-D54292C8691C}" srcOrd="0" destOrd="0" presId="urn:microsoft.com/office/officeart/2005/8/layout/vList4#1"/>
    <dgm:cxn modelId="{E9050837-C5D0-4EAB-B1C8-2D72176FF457}" type="presParOf" srcId="{712BDC1E-CA2D-4B05-B9F9-47FDD7A8558E}" destId="{0EECD78B-C0A7-434E-9ADD-45852886C17A}" srcOrd="1" destOrd="0" presId="urn:microsoft.com/office/officeart/2005/8/layout/vList4#1"/>
    <dgm:cxn modelId="{0DAA8D15-8680-4691-998A-E30BD6DD93CC}" type="presParOf" srcId="{712BDC1E-CA2D-4B05-B9F9-47FDD7A8558E}" destId="{0090A8A9-C296-4A7F-9B52-773A003D1EB8}" srcOrd="2" destOrd="0" presId="urn:microsoft.com/office/officeart/2005/8/layout/vList4#1"/>
    <dgm:cxn modelId="{D03B25F6-1861-4F81-B3C7-C62B4DE71C12}" type="presParOf" srcId="{B17E2703-ED7C-40C1-AA5F-205C0BB9EA84}" destId="{55032F77-098C-4AB4-88AE-9F2D2C8772AA}" srcOrd="11" destOrd="0" presId="urn:microsoft.com/office/officeart/2005/8/layout/vList4#1"/>
    <dgm:cxn modelId="{26FBC76B-5A4F-4B71-A7D7-949C51314735}" type="presParOf" srcId="{B17E2703-ED7C-40C1-AA5F-205C0BB9EA84}" destId="{29057C36-BCDC-42E2-BCBE-60F75850C4A0}" srcOrd="12" destOrd="0" presId="urn:microsoft.com/office/officeart/2005/8/layout/vList4#1"/>
    <dgm:cxn modelId="{99E7D41E-8389-4DC5-A254-A1558523471E}" type="presParOf" srcId="{29057C36-BCDC-42E2-BCBE-60F75850C4A0}" destId="{5FEAAE39-0500-455F-A474-9CDB68BC0363}" srcOrd="0" destOrd="0" presId="urn:microsoft.com/office/officeart/2005/8/layout/vList4#1"/>
    <dgm:cxn modelId="{480A92A7-871C-409B-9CF6-D0B9894679CD}" type="presParOf" srcId="{29057C36-BCDC-42E2-BCBE-60F75850C4A0}" destId="{9DC53EEA-7F26-4DA0-8677-5E9083705F00}" srcOrd="1" destOrd="0" presId="urn:microsoft.com/office/officeart/2005/8/layout/vList4#1"/>
    <dgm:cxn modelId="{B6F9C84C-F5C1-4C42-91C1-DE514EF11F06}" type="presParOf" srcId="{29057C36-BCDC-42E2-BCBE-60F75850C4A0}" destId="{5272555D-645E-49AB-9270-1C3AE69B8D8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141,0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5,0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681,2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2308,9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7451,8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73,7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9526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3922" custLinFactNeighborY="1377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9" destOrd="0" presId="urn:microsoft.com/office/officeart/2005/8/layout/vList4#2"/>
    <dgm:cxn modelId="{42EB6D76-EFC6-463F-ADF2-EE7963B7290C}" type="presParOf" srcId="{B17E2703-ED7C-40C1-AA5F-205C0BB9EA84}" destId="{2350E0CA-57BF-4684-AC36-EDD559365B77}" srcOrd="10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1" destOrd="0" presId="urn:microsoft.com/office/officeart/2005/8/layout/vList4#2"/>
    <dgm:cxn modelId="{1B95B638-D6D0-4979-B7DB-ECF87C24B7C4}" type="presParOf" srcId="{B17E2703-ED7C-40C1-AA5F-205C0BB9EA84}" destId="{93412BED-D256-4B5C-85BD-072070082E6B}" srcOrd="12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72184" y="351309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1793386" y="407079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9706"/>
          <a:ext cx="3782223" cy="77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563,6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19706"/>
        <a:ext cx="2961610" cy="774148"/>
      </dsp:txXfrm>
    </dsp:sp>
    <dsp:sp modelId="{DC3D1057-3911-49DC-8B4B-4F8305BF098A}">
      <dsp:nvSpPr>
        <dsp:cNvPr id="0" name=""/>
        <dsp:cNvSpPr/>
      </dsp:nvSpPr>
      <dsp:spPr>
        <a:xfrm>
          <a:off x="20994" y="83261"/>
          <a:ext cx="701806" cy="6495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818572"/>
          <a:ext cx="3782223" cy="778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818572"/>
        <a:ext cx="2961610" cy="778864"/>
      </dsp:txXfrm>
    </dsp:sp>
    <dsp:sp modelId="{B1DA30C9-5C35-42BE-9FC0-CE701078C328}">
      <dsp:nvSpPr>
        <dsp:cNvPr id="0" name=""/>
        <dsp:cNvSpPr/>
      </dsp:nvSpPr>
      <dsp:spPr>
        <a:xfrm>
          <a:off x="64169" y="971073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695737"/>
          <a:ext cx="3782223" cy="641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46,0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1695737"/>
        <a:ext cx="2961610" cy="641690"/>
      </dsp:txXfrm>
    </dsp:sp>
    <dsp:sp modelId="{9CCB83B7-F213-4BDD-9405-3FB28B636E7B}">
      <dsp:nvSpPr>
        <dsp:cNvPr id="0" name=""/>
        <dsp:cNvSpPr/>
      </dsp:nvSpPr>
      <dsp:spPr>
        <a:xfrm>
          <a:off x="78707" y="1695734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163358"/>
          <a:ext cx="3782223" cy="795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8795,7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4163358"/>
        <a:ext cx="2961610" cy="795587"/>
      </dsp:txXfrm>
    </dsp:sp>
    <dsp:sp modelId="{7DE197FE-AADA-44C3-8B2B-CF16D12E116A}">
      <dsp:nvSpPr>
        <dsp:cNvPr id="0" name=""/>
        <dsp:cNvSpPr/>
      </dsp:nvSpPr>
      <dsp:spPr>
        <a:xfrm>
          <a:off x="78707" y="4437413"/>
          <a:ext cx="664324" cy="462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576380"/>
          <a:ext cx="3782223" cy="447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1330,1</a:t>
          </a:r>
        </a:p>
      </dsp:txBody>
      <dsp:txXfrm>
        <a:off x="820613" y="2576380"/>
        <a:ext cx="2961610" cy="447040"/>
      </dsp:txXfrm>
    </dsp:sp>
    <dsp:sp modelId="{270CDFB7-A95F-4ACC-990C-FA9D48B7CFC6}">
      <dsp:nvSpPr>
        <dsp:cNvPr id="0" name=""/>
        <dsp:cNvSpPr/>
      </dsp:nvSpPr>
      <dsp:spPr>
        <a:xfrm>
          <a:off x="41445" y="2694248"/>
          <a:ext cx="756444" cy="389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3108470"/>
          <a:ext cx="3782223" cy="629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2,8</a:t>
          </a:r>
        </a:p>
      </dsp:txBody>
      <dsp:txXfrm>
        <a:off x="820613" y="3108470"/>
        <a:ext cx="2961610" cy="629953"/>
      </dsp:txXfrm>
    </dsp:sp>
    <dsp:sp modelId="{0EECD78B-C0A7-434E-9ADD-45852886C17A}">
      <dsp:nvSpPr>
        <dsp:cNvPr id="0" name=""/>
        <dsp:cNvSpPr/>
      </dsp:nvSpPr>
      <dsp:spPr>
        <a:xfrm>
          <a:off x="149507" y="3125208"/>
          <a:ext cx="662638" cy="5102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3890168"/>
          <a:ext cx="3782223" cy="383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12,3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3890168"/>
        <a:ext cx="2961610" cy="383942"/>
      </dsp:txXfrm>
    </dsp:sp>
    <dsp:sp modelId="{9DC53EEA-7F26-4DA0-8677-5E9083705F00}">
      <dsp:nvSpPr>
        <dsp:cNvPr id="0" name=""/>
        <dsp:cNvSpPr/>
      </dsp:nvSpPr>
      <dsp:spPr>
        <a:xfrm>
          <a:off x="111091" y="3835259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0"/>
        <a:ext cx="2868662" cy="692637"/>
      </dsp:txXfrm>
    </dsp:sp>
    <dsp:sp modelId="{8742C5EE-2DD0-46E4-AB75-87A4D25F8D62}">
      <dsp:nvSpPr>
        <dsp:cNvPr id="0" name=""/>
        <dsp:cNvSpPr/>
      </dsp:nvSpPr>
      <dsp:spPr>
        <a:xfrm>
          <a:off x="69263" y="69263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7033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3745" y="770330"/>
        <a:ext cx="2868662" cy="692637"/>
      </dsp:txXfrm>
    </dsp:sp>
    <dsp:sp modelId="{DC3D1057-3911-49DC-8B4B-4F8305BF098A}">
      <dsp:nvSpPr>
        <dsp:cNvPr id="0" name=""/>
        <dsp:cNvSpPr/>
      </dsp:nvSpPr>
      <dsp:spPr>
        <a:xfrm>
          <a:off x="69263" y="831164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23802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141,0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5,0</a:t>
          </a:r>
        </a:p>
      </dsp:txBody>
      <dsp:txXfrm>
        <a:off x="803745" y="1523802"/>
        <a:ext cx="2868662" cy="692637"/>
      </dsp:txXfrm>
    </dsp:sp>
    <dsp:sp modelId="{10414709-A3FF-419B-8BA0-6B96893FDF2B}">
      <dsp:nvSpPr>
        <dsp:cNvPr id="0" name=""/>
        <dsp:cNvSpPr/>
      </dsp:nvSpPr>
      <dsp:spPr>
        <a:xfrm>
          <a:off x="69263" y="1593066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285703"/>
          <a:ext cx="3672408" cy="659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681,2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2285703"/>
        <a:ext cx="2868662" cy="659834"/>
      </dsp:txXfrm>
    </dsp:sp>
    <dsp:sp modelId="{B43CAF5A-DF0E-47F1-8B84-50B2394B9328}">
      <dsp:nvSpPr>
        <dsp:cNvPr id="0" name=""/>
        <dsp:cNvSpPr/>
      </dsp:nvSpPr>
      <dsp:spPr>
        <a:xfrm>
          <a:off x="69263" y="2338565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02433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2308,9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3745" y="3024339"/>
        <a:ext cx="2868662" cy="602726"/>
      </dsp:txXfrm>
    </dsp:sp>
    <dsp:sp modelId="{3A722FFA-D144-4D82-A948-F625B32E43B9}">
      <dsp:nvSpPr>
        <dsp:cNvPr id="0" name=""/>
        <dsp:cNvSpPr/>
      </dsp:nvSpPr>
      <dsp:spPr>
        <a:xfrm>
          <a:off x="89476" y="3040062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1002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7451,8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3745" y="3710029"/>
        <a:ext cx="2868662" cy="602726"/>
      </dsp:txXfrm>
    </dsp:sp>
    <dsp:sp modelId="{41A6BF44-B293-4BA2-8863-2523825655CA}">
      <dsp:nvSpPr>
        <dsp:cNvPr id="0" name=""/>
        <dsp:cNvSpPr/>
      </dsp:nvSpPr>
      <dsp:spPr>
        <a:xfrm>
          <a:off x="69263" y="371684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65825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73,7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4365825"/>
        <a:ext cx="2868662" cy="602726"/>
      </dsp:txXfrm>
    </dsp:sp>
    <dsp:sp modelId="{49B16435-6F80-4C40-803F-8DBCEBE6B20D}">
      <dsp:nvSpPr>
        <dsp:cNvPr id="0" name=""/>
        <dsp:cNvSpPr/>
      </dsp:nvSpPr>
      <dsp:spPr>
        <a:xfrm>
          <a:off x="69263" y="438883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78" y="1954542"/>
          <a:ext cx="928711" cy="457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</a:t>
          </a:r>
          <a:r>
            <a:rPr lang="ru-RU" sz="1100" dirty="0" smtClean="0"/>
            <a:t>18,7%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0.01575</cdr:x>
      <cdr:y>0.43803</cdr:y>
    </cdr:from>
    <cdr:to>
      <cdr:x>0.20475</cdr:x>
      <cdr:y>0.74324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4753" y="2334083"/>
          <a:ext cx="1497026" cy="16263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Всего расходов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2308,9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0.6026</cdr:x>
      <cdr:y>0.05153</cdr:y>
    </cdr:from>
    <cdr:to>
      <cdr:x>0.97138</cdr:x>
      <cdr:y>0.13153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94962" y="276089"/>
          <a:ext cx="3240361" cy="4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всего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10602,5 тыс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90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20.02.2024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Титовского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Титовского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Титовского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758299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00546"/>
              </p:ext>
            </p:extLst>
          </p:nvPr>
        </p:nvGraphicFramePr>
        <p:xfrm>
          <a:off x="324000" y="93600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1978,6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ТИТовского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1330,1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563,6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46,0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23,8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Титовского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42500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659629"/>
              </p:ext>
            </p:extLst>
          </p:nvPr>
        </p:nvGraphicFramePr>
        <p:xfrm>
          <a:off x="467544" y="1447642"/>
          <a:ext cx="8208912" cy="367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6084,2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8795,7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6753,4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6107,7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6598,2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5938,4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2023-2025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101,3*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169,3*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6312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2024-2026 годы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58702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28596" y="3500438"/>
            <a:ext cx="8530730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429000"/>
            <a:ext cx="1835696" cy="1143008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3429000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2024 году до 19242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65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2024 и 2026 годы – утвержденные ассигнования в решении Собрания депутатов Титовского сельского поселения от 28.12.2022 № 72 «О бюджете Титовского сельского поселения Миллеровского района на 2023 год и на плановый период 2024 и 2025 годов».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800000" cy="123862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4929199"/>
            <a:ext cx="1764860" cy="1071570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Титовского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306019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в 2024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10774,3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16344803"/>
              </p:ext>
            </p:extLst>
          </p:nvPr>
        </p:nvGraphicFramePr>
        <p:xfrm>
          <a:off x="0" y="1500174"/>
          <a:ext cx="8985696" cy="503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2421,6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22,5%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76673"/>
            <a:ext cx="8858280" cy="880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2421,6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2024 -2026 годы, расходы на социальную сферу в 2024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064108376"/>
              </p:ext>
            </p:extLst>
          </p:nvPr>
        </p:nvGraphicFramePr>
        <p:xfrm>
          <a:off x="-1000164" y="3857628"/>
          <a:ext cx="7776864" cy="30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2024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51831566"/>
              </p:ext>
            </p:extLst>
          </p:nvPr>
        </p:nvGraphicFramePr>
        <p:xfrm>
          <a:off x="1187624" y="148478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7842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681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321471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14942" y="1500174"/>
            <a:ext cx="3429024" cy="11367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-106,3 тыс.руб.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– 12,0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Переданные полномочия по похоронному делу -10,9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669" y="1494076"/>
            <a:ext cx="4500594" cy="8633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549,0 тыс. руб.  Озеленение -3,0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815" y="2742426"/>
            <a:ext cx="3643338" cy="3214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Титовского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АТСП от 09.11.2023 №116)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Титовского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Титовского сельского поселения Миллеровского района на 2024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643577"/>
            <a:ext cx="2983189" cy="97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2024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98,4%)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8654,5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4429132"/>
            <a:ext cx="3214709" cy="1143008"/>
          </a:xfrm>
          <a:prstGeom prst="roundRect">
            <a:avLst>
              <a:gd name="adj" fmla="val 16667"/>
            </a:avLst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141,2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8795,7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6957146" flipV="1">
            <a:off x="4471799" y="1936931"/>
            <a:ext cx="1920484" cy="2931834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878511" y="5720761"/>
              <a:ext cx="1298457" cy="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Титовского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Титовского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02676"/>
              </p:ext>
            </p:extLst>
          </p:nvPr>
        </p:nvGraphicFramePr>
        <p:xfrm>
          <a:off x="323528" y="1643051"/>
          <a:ext cx="8568952" cy="4702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Титовского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7 443,0</a:t>
                      </a:r>
                      <a:endParaRPr lang="ru-RU" sz="1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7 646,6</a:t>
                      </a:r>
                      <a:endParaRPr lang="ru-RU" sz="1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6 995,5</a:t>
                      </a:r>
                      <a:endParaRPr lang="ru-RU" sz="1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Титовского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675,3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15,6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2297,2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635,6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574,1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78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10602,5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8482,2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7569,6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171,8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404,6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852,7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Титовского сельского поселения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3716071"/>
              </p:ext>
            </p:extLst>
          </p:nvPr>
        </p:nvGraphicFramePr>
        <p:xfrm>
          <a:off x="357158" y="1500174"/>
          <a:ext cx="878684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Титовского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муниципальных программ Титовского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Титовского сельского поселения, Плана мероприятий по оптимизации расходов Титовского сельского поселения и сокращению муниципального долга Титовского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Титовского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Титовского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09.11.2023 №116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Титовского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56302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бюджета Титовского сельского поселения Миллеровского района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Титовского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694223" y="599306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30979"/>
              </p:ext>
            </p:extLst>
          </p:nvPr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10774,3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8886,8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8422,3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2133,4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2314,6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8795,7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6753,4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6107,7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8654,5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6598,2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5938,4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10774,3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8886,8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8422,3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82248310"/>
              </p:ext>
            </p:extLst>
          </p:nvPr>
        </p:nvGraphicFramePr>
        <p:xfrm>
          <a:off x="285720" y="1785926"/>
          <a:ext cx="37822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79050501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10774,3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10774,3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  <a:p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2024 год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изменен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после принятия областного закона об областном бюджете на 2024-2026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1839835"/>
              </p:ext>
            </p:extLst>
          </p:nvPr>
        </p:nvGraphicFramePr>
        <p:xfrm>
          <a:off x="-255604" y="148478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71341" y="29585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9079,6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10774,3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23594</TotalTime>
  <Words>1404</Words>
  <Application>Microsoft Office PowerPoint</Application>
  <PresentationFormat>Экран (4:3)</PresentationFormat>
  <Paragraphs>344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Титовского сельского поселения </vt:lpstr>
      <vt:lpstr>Презентация PowerPoint</vt:lpstr>
      <vt:lpstr>Презентация PowerPoint</vt:lpstr>
      <vt:lpstr>Основные направления бюджетной и налоговой политики Титовского сельского поселения на 2024-2026 годы  </vt:lpstr>
      <vt:lpstr>Основные приоритеты Титовского сельского поселения </vt:lpstr>
      <vt:lpstr>Презентация PowerPoint</vt:lpstr>
      <vt:lpstr>Основные характеристики  бюджета Титовского сельского поселения Миллеровского района  на 2024-2026 годы</vt:lpstr>
      <vt:lpstr>Основные параметры бюджета Титовского сельского поселения Миллеровского района на 2024 год</vt:lpstr>
      <vt:lpstr>Динамика доходов бюджета Титовского сельского поселения Миллеровского района, (общий объем доходов бюджета на 2024 год изменен, после принятия областного закона об областном бюджете на 2024-2026 года во 2-м чтении)</vt:lpstr>
      <vt:lpstr>Собственные доходы  бюджета Титовского сельского поселения Миллеровского района</vt:lpstr>
      <vt:lpstr>Презентация PowerPoint</vt:lpstr>
      <vt:lpstr>Динамика поступлений  налога на доходы физических лиц  в бюджет Титовского сельского поселения Миллеровского района</vt:lpstr>
      <vt:lpstr>Безвозмездные поступления из областного бюджета</vt:lpstr>
      <vt:lpstr>Презентация PowerPoint</vt:lpstr>
      <vt:lpstr>Динамика расходов  бюджета Титовского сельского поселения Миллеровского района</vt:lpstr>
      <vt:lpstr>Расходы бюджета Титовского сельского поселения Миллеровского района в 2024 году 10774,3</vt:lpstr>
      <vt:lpstr>Расходы бюджета Титовского сельского поселения Миллеровского района на социальную сферу в 2024 году – 2421,6 тыс.рублей (* после принятия областного бюджета на 2024 -2026 годы, расходы на социальную сферу в 2024 году будут уточнены)</vt:lpstr>
      <vt:lpstr>Структура расходов по разделу «Культура, кинематография» на 2024 год           </vt:lpstr>
      <vt:lpstr>Презентация PowerPoint</vt:lpstr>
      <vt:lpstr>Презентация PowerPoint</vt:lpstr>
      <vt:lpstr>Расходы бюджета Титовского сельского поселения Миллеровского района, формируемые в рамках муниципальных программ Титовского сельского поселения, и непрограмные расходы </vt:lpstr>
      <vt:lpstr>Структура расходов по муниципальным программам Титовского сельского поселения в 2024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2393</cp:revision>
  <dcterms:created xsi:type="dcterms:W3CDTF">2011-10-21T12:19:44Z</dcterms:created>
  <dcterms:modified xsi:type="dcterms:W3CDTF">2024-02-20T13:25:48Z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